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charts/chart26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charts/chart27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charts/chart25.xml" ContentType="application/vnd.openxmlformats-officedocument.drawingml.char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46"/>
  </p:notesMasterIdLst>
  <p:sldIdLst>
    <p:sldId id="256" r:id="rId2"/>
    <p:sldId id="303" r:id="rId3"/>
    <p:sldId id="257" r:id="rId4"/>
    <p:sldId id="258" r:id="rId5"/>
    <p:sldId id="304" r:id="rId6"/>
    <p:sldId id="305" r:id="rId7"/>
    <p:sldId id="259" r:id="rId8"/>
    <p:sldId id="260" r:id="rId9"/>
    <p:sldId id="276" r:id="rId10"/>
    <p:sldId id="262" r:id="rId11"/>
    <p:sldId id="263" r:id="rId12"/>
    <p:sldId id="265" r:id="rId13"/>
    <p:sldId id="277" r:id="rId14"/>
    <p:sldId id="264" r:id="rId15"/>
    <p:sldId id="278" r:id="rId16"/>
    <p:sldId id="307" r:id="rId17"/>
    <p:sldId id="280" r:id="rId18"/>
    <p:sldId id="281" r:id="rId19"/>
    <p:sldId id="282" r:id="rId20"/>
    <p:sldId id="286" r:id="rId21"/>
    <p:sldId id="284" r:id="rId22"/>
    <p:sldId id="285" r:id="rId23"/>
    <p:sldId id="283" r:id="rId24"/>
    <p:sldId id="287" r:id="rId25"/>
    <p:sldId id="308" r:id="rId26"/>
    <p:sldId id="288" r:id="rId27"/>
    <p:sldId id="309" r:id="rId28"/>
    <p:sldId id="268" r:id="rId29"/>
    <p:sldId id="270" r:id="rId30"/>
    <p:sldId id="302" r:id="rId31"/>
    <p:sldId id="269" r:id="rId32"/>
    <p:sldId id="273" r:id="rId33"/>
    <p:sldId id="274" r:id="rId34"/>
    <p:sldId id="292" r:id="rId35"/>
    <p:sldId id="294" r:id="rId36"/>
    <p:sldId id="293" r:id="rId37"/>
    <p:sldId id="310" r:id="rId38"/>
    <p:sldId id="291" r:id="rId39"/>
    <p:sldId id="295" r:id="rId40"/>
    <p:sldId id="297" r:id="rId41"/>
    <p:sldId id="296" r:id="rId42"/>
    <p:sldId id="299" r:id="rId43"/>
    <p:sldId id="306" r:id="rId44"/>
    <p:sldId id="300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7AC"/>
    <a:srgbClr val="00C8FE"/>
    <a:srgbClr val="965D08"/>
    <a:srgbClr val="008000"/>
    <a:srgbClr val="00ABDA"/>
    <a:srgbClr val="CC3300"/>
    <a:srgbClr val="0060A8"/>
    <a:srgbClr val="BE750A"/>
    <a:srgbClr val="FEC944"/>
    <a:srgbClr val="9A0E5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99" autoAdjust="0"/>
    <p:restoredTop sz="94660"/>
  </p:normalViewPr>
  <p:slideViewPr>
    <p:cSldViewPr>
      <p:cViewPr varScale="1">
        <p:scale>
          <a:sx n="66" d="100"/>
          <a:sy n="66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7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8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Val val="1"/>
          </c:dLbls>
          <c:cat>
            <c:strRef>
              <c:f>Лист1!$A$2:$A$9</c:f>
              <c:strCache>
                <c:ptCount val="8"/>
                <c:pt idx="0">
                  <c:v>2005-2006</c:v>
                </c:pt>
                <c:pt idx="1">
                  <c:v>2006-2007</c:v>
                </c:pt>
                <c:pt idx="2">
                  <c:v>2007-2008</c:v>
                </c:pt>
                <c:pt idx="3">
                  <c:v>2008-2009</c:v>
                </c:pt>
                <c:pt idx="4">
                  <c:v>2009-2010</c:v>
                </c:pt>
                <c:pt idx="5">
                  <c:v>2010-2011</c:v>
                </c:pt>
                <c:pt idx="6">
                  <c:v>2011-2012</c:v>
                </c:pt>
                <c:pt idx="7">
                  <c:v>2012-2013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10206</c:v>
                </c:pt>
                <c:pt idx="1">
                  <c:v>9736</c:v>
                </c:pt>
                <c:pt idx="2">
                  <c:v>9590</c:v>
                </c:pt>
                <c:pt idx="3">
                  <c:v>9337</c:v>
                </c:pt>
                <c:pt idx="4">
                  <c:v>9309</c:v>
                </c:pt>
                <c:pt idx="5">
                  <c:v>9131</c:v>
                </c:pt>
                <c:pt idx="6">
                  <c:v>8816</c:v>
                </c:pt>
                <c:pt idx="7">
                  <c:v>8572</c:v>
                </c:pt>
              </c:numCache>
            </c:numRef>
          </c:val>
        </c:ser>
        <c:marker val="1"/>
        <c:axId val="59984896"/>
        <c:axId val="59990784"/>
      </c:lineChart>
      <c:catAx>
        <c:axId val="59984896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latin typeface="Arial Narrow" pitchFamily="34" charset="0"/>
              </a:defRPr>
            </a:pPr>
            <a:endParaRPr lang="ru-RU"/>
          </a:p>
        </c:txPr>
        <c:crossAx val="59990784"/>
        <c:crosses val="autoZero"/>
        <c:auto val="1"/>
        <c:lblAlgn val="ctr"/>
        <c:lblOffset val="100"/>
      </c:catAx>
      <c:valAx>
        <c:axId val="59990784"/>
        <c:scaling>
          <c:orientation val="minMax"/>
          <c:min val="7500"/>
        </c:scaling>
        <c:delete val="1"/>
        <c:axPos val="l"/>
        <c:majorGridlines/>
        <c:numFmt formatCode="General" sourceLinked="1"/>
        <c:tickLblPos val="nextTo"/>
        <c:crossAx val="599848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0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pPr>
              <a:ln>
                <a:solidFill>
                  <a:schemeClr val="accent2">
                    <a:lumMod val="75000"/>
                  </a:schemeClr>
                </a:solidFill>
              </a:ln>
            </c:spPr>
          </c:marker>
          <c:dLbls>
            <c:dLblPos val="t"/>
            <c:showVal val="1"/>
          </c:dLbls>
          <c:cat>
            <c:strRef>
              <c:f>Лист1!$A$2:$A$8</c:f>
              <c:strCache>
                <c:ptCount val="7"/>
                <c:pt idx="0">
                  <c:v>2006-2007</c:v>
                </c:pt>
                <c:pt idx="1">
                  <c:v>2007-2008</c:v>
                </c:pt>
                <c:pt idx="2">
                  <c:v>2008-2009</c:v>
                </c:pt>
                <c:pt idx="3">
                  <c:v>2009-2010</c:v>
                </c:pt>
                <c:pt idx="4">
                  <c:v>2010-2011</c:v>
                </c:pt>
                <c:pt idx="5">
                  <c:v>2011-2012</c:v>
                </c:pt>
                <c:pt idx="6">
                  <c:v>2012-2013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0.52700000000000002</c:v>
                </c:pt>
                <c:pt idx="1">
                  <c:v>0.53400000000000003</c:v>
                </c:pt>
                <c:pt idx="2">
                  <c:v>0.52500000000000002</c:v>
                </c:pt>
                <c:pt idx="3">
                  <c:v>0.52800000000000002</c:v>
                </c:pt>
                <c:pt idx="4">
                  <c:v>0.52900000000000003</c:v>
                </c:pt>
                <c:pt idx="5">
                  <c:v>0.54700000000000004</c:v>
                </c:pt>
                <c:pt idx="6">
                  <c:v>0.57199999999999995</c:v>
                </c:pt>
              </c:numCache>
            </c:numRef>
          </c:val>
          <c:smooth val="1"/>
        </c:ser>
        <c:marker val="1"/>
        <c:axId val="76237440"/>
        <c:axId val="76239232"/>
      </c:lineChart>
      <c:catAx>
        <c:axId val="76237440"/>
        <c:scaling>
          <c:orientation val="minMax"/>
        </c:scaling>
        <c:axPos val="b"/>
        <c:tickLblPos val="nextTo"/>
        <c:crossAx val="76239232"/>
        <c:crosses val="autoZero"/>
        <c:auto val="1"/>
        <c:lblAlgn val="ctr"/>
        <c:lblOffset val="100"/>
      </c:catAx>
      <c:valAx>
        <c:axId val="76239232"/>
        <c:scaling>
          <c:orientation val="minMax"/>
        </c:scaling>
        <c:delete val="1"/>
        <c:axPos val="l"/>
        <c:majorGridlines/>
        <c:numFmt formatCode="0.0%" sourceLinked="1"/>
        <c:tickLblPos val="none"/>
        <c:crossAx val="762374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Лист1!$A$2</c:f>
              <c:strCache>
                <c:ptCount val="1"/>
                <c:pt idx="0">
                  <c:v>2011-2012</c:v>
                </c:pt>
              </c:strCache>
            </c:strRef>
          </c:tx>
          <c:spPr>
            <a:ln w="31750"/>
          </c:spPr>
          <c:dLbls>
            <c:dLblPos val="t"/>
            <c:showVal val="1"/>
          </c:dLbls>
          <c:cat>
            <c:strRef>
              <c:f>Лист1!$B$1:$F$1</c:f>
              <c:strCache>
                <c:ptCount val="5"/>
                <c:pt idx="0">
                  <c:v>5 класс</c:v>
                </c:pt>
                <c:pt idx="1">
                  <c:v>6 класс</c:v>
                </c:pt>
                <c:pt idx="2">
                  <c:v>7 класс</c:v>
                </c:pt>
                <c:pt idx="3">
                  <c:v>8 класс</c:v>
                </c:pt>
                <c:pt idx="4">
                  <c:v>9 класс</c:v>
                </c:pt>
              </c:strCache>
            </c:strRef>
          </c:cat>
          <c:val>
            <c:numRef>
              <c:f>Лист1!$B$2:$F$2</c:f>
              <c:numCache>
                <c:formatCode>0.0%</c:formatCode>
                <c:ptCount val="5"/>
                <c:pt idx="0">
                  <c:v>0.58699999999999997</c:v>
                </c:pt>
                <c:pt idx="1">
                  <c:v>0.54200000000000004</c:v>
                </c:pt>
                <c:pt idx="2">
                  <c:v>0.501</c:v>
                </c:pt>
                <c:pt idx="3">
                  <c:v>0.45800000000000002</c:v>
                </c:pt>
                <c:pt idx="4">
                  <c:v>0.41400000000000003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2012-2013</c:v>
                </c:pt>
              </c:strCache>
            </c:strRef>
          </c:tx>
          <c:spPr>
            <a:ln w="31750"/>
          </c:spPr>
          <c:dLbls>
            <c:dLblPos val="b"/>
            <c:showVal val="1"/>
          </c:dLbls>
          <c:cat>
            <c:strRef>
              <c:f>Лист1!$B$1:$F$1</c:f>
              <c:strCache>
                <c:ptCount val="5"/>
                <c:pt idx="0">
                  <c:v>5 класс</c:v>
                </c:pt>
                <c:pt idx="1">
                  <c:v>6 класс</c:v>
                </c:pt>
                <c:pt idx="2">
                  <c:v>7 класс</c:v>
                </c:pt>
                <c:pt idx="3">
                  <c:v>8 класс</c:v>
                </c:pt>
                <c:pt idx="4">
                  <c:v>9 класс</c:v>
                </c:pt>
              </c:strCache>
            </c:strRef>
          </c:cat>
          <c:val>
            <c:numRef>
              <c:f>Лист1!$B$3:$F$3</c:f>
              <c:numCache>
                <c:formatCode>0.0%</c:formatCode>
                <c:ptCount val="5"/>
                <c:pt idx="0">
                  <c:v>0.57399999999999995</c:v>
                </c:pt>
                <c:pt idx="1">
                  <c:v>0.52500000000000002</c:v>
                </c:pt>
                <c:pt idx="2">
                  <c:v>0.47500000000000003</c:v>
                </c:pt>
                <c:pt idx="3">
                  <c:v>0.40800000000000003</c:v>
                </c:pt>
                <c:pt idx="4">
                  <c:v>0.40300000000000002</c:v>
                </c:pt>
              </c:numCache>
            </c:numRef>
          </c:val>
        </c:ser>
        <c:marker val="1"/>
        <c:axId val="76268672"/>
        <c:axId val="76270208"/>
      </c:lineChart>
      <c:catAx>
        <c:axId val="76268672"/>
        <c:scaling>
          <c:orientation val="minMax"/>
        </c:scaling>
        <c:axPos val="b"/>
        <c:majorGridlines/>
        <c:tickLblPos val="nextTo"/>
        <c:crossAx val="76270208"/>
        <c:crosses val="autoZero"/>
        <c:auto val="1"/>
        <c:lblAlgn val="ctr"/>
        <c:lblOffset val="100"/>
      </c:catAx>
      <c:valAx>
        <c:axId val="76270208"/>
        <c:scaling>
          <c:orientation val="minMax"/>
          <c:min val="0.3000000000000001"/>
        </c:scaling>
        <c:delete val="1"/>
        <c:axPos val="l"/>
        <c:majorGridlines/>
        <c:numFmt formatCode="0.0%" sourceLinked="1"/>
        <c:tickLblPos val="nextTo"/>
        <c:crossAx val="762686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315580344123661"/>
          <c:y val="0.78366482448044761"/>
          <c:w val="0.16439814814814818"/>
          <c:h val="0.13298473717085185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</c:chart>
  <c:spPr>
    <a:gradFill flip="none" rotWithShape="1">
      <a:gsLst>
        <a:gs pos="0">
          <a:schemeClr val="accent1">
            <a:tint val="66000"/>
            <a:satMod val="160000"/>
          </a:schemeClr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path path="circle">
        <a:fillToRect l="50000" t="50000" r="50000" b="50000"/>
      </a:path>
      <a:tileRect/>
    </a:gradFill>
    <a:effectLst>
      <a:softEdge rad="635000"/>
    </a:effectLst>
  </c:spPr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5→6→ класс</c:v>
                </c:pt>
              </c:strCache>
            </c:strRef>
          </c:tx>
          <c:spPr>
            <a:ln w="57150">
              <a:solidFill>
                <a:srgbClr val="00B050"/>
              </a:solidFill>
              <a:headEnd type="diamond" w="med" len="med"/>
              <a:tailEnd type="triangle" w="med" len="med"/>
            </a:ln>
          </c:spPr>
          <c:marker>
            <c:symbol val="none"/>
          </c:marker>
          <c:dLbls>
            <c:dLbl>
              <c:idx val="1"/>
              <c:layout>
                <c:manualLayout>
                  <c:x val="0.13425925925925927"/>
                  <c:y val="-2.5254299527923754E-2"/>
                </c:manualLayout>
              </c:layout>
              <c:dLblPos val="l"/>
              <c:showVal val="1"/>
            </c:dLbl>
            <c:dLbl>
              <c:idx val="2"/>
              <c:layout>
                <c:manualLayout>
                  <c:x val="2.9320987654320989E-2"/>
                  <c:y val="-6.0720808590799119E-2"/>
                </c:manualLayout>
              </c:layout>
              <c:dLblPos val="l"/>
              <c:showVal val="1"/>
            </c:dLbl>
            <c:dLblPos val="l"/>
            <c:showVal val="1"/>
          </c:dLbls>
          <c:cat>
            <c:strRef>
              <c:f>Лист1!$A$2:$A$4</c:f>
              <c:strCache>
                <c:ptCount val="3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0.57399999999999995</c:v>
                </c:pt>
                <c:pt idx="1">
                  <c:v>0.52500000000000002</c:v>
                </c:pt>
                <c:pt idx="2">
                  <c:v>0.5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6→7 класс</c:v>
                </c:pt>
              </c:strCache>
            </c:strRef>
          </c:tx>
          <c:spPr>
            <a:ln w="57150">
              <a:headEnd type="diamond" w="med" len="med"/>
              <a:tailEnd type="triangle" w="med" len="med"/>
            </a:ln>
          </c:spPr>
          <c:marker>
            <c:symbol val="none"/>
          </c:marker>
          <c:dLbls>
            <c:dLbl>
              <c:idx val="1"/>
              <c:layout>
                <c:manualLayout>
                  <c:x val="0.13425925925925927"/>
                  <c:y val="-2.8060332808804052E-2"/>
                </c:manualLayout>
              </c:layout>
              <c:dLblPos val="l"/>
              <c:showVal val="1"/>
            </c:dLbl>
            <c:dLbl>
              <c:idx val="2"/>
              <c:layout>
                <c:manualLayout>
                  <c:x val="2.1604938271604947E-2"/>
                  <c:y val="-4.8070839349633923E-2"/>
                </c:manualLayout>
              </c:layout>
              <c:dLblPos val="l"/>
              <c:showVal val="1"/>
            </c:dLbl>
            <c:dLblPos val="l"/>
            <c:showVal val="1"/>
          </c:dLbls>
          <c:cat>
            <c:strRef>
              <c:f>Лист1!$A$2:$A$4</c:f>
              <c:strCache>
                <c:ptCount val="3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</c:strCache>
            </c:strRef>
          </c:cat>
          <c:val>
            <c:numRef>
              <c:f>Лист1!$C$2:$C$4</c:f>
              <c:numCache>
                <c:formatCode>0.0%</c:formatCode>
                <c:ptCount val="3"/>
                <c:pt idx="0">
                  <c:v>0.4910000000000001</c:v>
                </c:pt>
                <c:pt idx="1">
                  <c:v>0.47500000000000003</c:v>
                </c:pt>
                <c:pt idx="2">
                  <c:v>0.45800000000000002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7→8 класс</c:v>
                </c:pt>
              </c:strCache>
            </c:strRef>
          </c:tx>
          <c:spPr>
            <a:ln w="57150">
              <a:solidFill>
                <a:srgbClr val="7030A0"/>
              </a:solidFill>
              <a:headEnd type="diamond" w="med" len="med"/>
              <a:tailEnd type="triangle" w="med" len="med"/>
            </a:ln>
          </c:spPr>
          <c:marker>
            <c:symbol val="none"/>
          </c:marker>
          <c:dLbls>
            <c:dLbl>
              <c:idx val="1"/>
              <c:layout>
                <c:manualLayout>
                  <c:x val="0.12654308836395461"/>
                  <c:y val="6.3756849020339082E-2"/>
                </c:manualLayout>
              </c:layout>
              <c:dLblPos val="l"/>
              <c:showVal val="1"/>
            </c:dLbl>
            <c:dLbl>
              <c:idx val="2"/>
              <c:layout>
                <c:manualLayout>
                  <c:x val="3.0862982404977163E-3"/>
                  <c:y val="-5.0600673825665944E-2"/>
                </c:manualLayout>
              </c:layout>
              <c:dLblPos val="l"/>
              <c:showVal val="1"/>
            </c:dLbl>
            <c:numFmt formatCode="0.0%" sourceLinked="0"/>
            <c:dLblPos val="l"/>
            <c:showVal val="1"/>
          </c:dLbls>
          <c:cat>
            <c:strRef>
              <c:f>Лист1!$A$2:$A$4</c:f>
              <c:strCache>
                <c:ptCount val="3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</c:strCache>
            </c:strRef>
          </c:cat>
          <c:val>
            <c:numRef>
              <c:f>Лист1!$D$2:$D$4</c:f>
              <c:numCache>
                <c:formatCode>0.00%</c:formatCode>
                <c:ptCount val="3"/>
                <c:pt idx="0" formatCode="0.0%">
                  <c:v>0.4250000000000001</c:v>
                </c:pt>
                <c:pt idx="1">
                  <c:v>0.40700000000000003</c:v>
                </c:pt>
                <c:pt idx="2">
                  <c:v>0.41100000000000003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8→9 класс</c:v>
                </c:pt>
              </c:strCache>
            </c:strRef>
          </c:tx>
          <c:spPr>
            <a:ln w="53975" cap="sq">
              <a:solidFill>
                <a:srgbClr val="CC3300"/>
              </a:solidFill>
              <a:headEnd type="diamond"/>
              <a:tailEnd type="triangle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0.11882716049382711"/>
                  <c:y val="2.7830370604116417E-2"/>
                </c:manualLayout>
              </c:layout>
              <c:showVal val="1"/>
            </c:dLbl>
            <c:dLbl>
              <c:idx val="1"/>
              <c:layout>
                <c:manualLayout>
                  <c:x val="-3.0864197530864283E-3"/>
                  <c:y val="-4.5540606443099353E-2"/>
                </c:manualLayout>
              </c:layout>
              <c:showVal val="1"/>
            </c:dLbl>
            <c:numFmt formatCode="0.00%" sourceLinked="0"/>
            <c:showVal val="1"/>
          </c:dLbls>
          <c:cat>
            <c:strRef>
              <c:f>Лист1!$A$2:$A$4</c:f>
              <c:strCache>
                <c:ptCount val="3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</c:strCache>
            </c:strRef>
          </c:cat>
          <c:val>
            <c:numRef>
              <c:f>Лист1!$E$2:$E$4</c:f>
              <c:numCache>
                <c:formatCode>0.00%</c:formatCode>
                <c:ptCount val="3"/>
                <c:pt idx="0">
                  <c:v>0.40900000000000003</c:v>
                </c:pt>
                <c:pt idx="1">
                  <c:v>0.40300000000000002</c:v>
                </c:pt>
              </c:numCache>
            </c:numRef>
          </c:val>
        </c:ser>
        <c:dLbls>
          <c:showVal val="1"/>
        </c:dLbls>
        <c:marker val="1"/>
        <c:axId val="76777728"/>
        <c:axId val="76783616"/>
      </c:lineChart>
      <c:catAx>
        <c:axId val="76777728"/>
        <c:scaling>
          <c:orientation val="minMax"/>
        </c:scaling>
        <c:axPos val="b"/>
        <c:minorGridlines>
          <c:spPr>
            <a:ln>
              <a:solidFill>
                <a:schemeClr val="tx2"/>
              </a:solidFill>
            </a:ln>
          </c:spPr>
        </c:minorGridlines>
        <c:numFmt formatCode="General" sourceLinked="1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76783616"/>
        <c:crosses val="autoZero"/>
        <c:auto val="1"/>
        <c:lblAlgn val="ctr"/>
        <c:lblOffset val="100"/>
      </c:catAx>
      <c:valAx>
        <c:axId val="76783616"/>
        <c:scaling>
          <c:orientation val="minMax"/>
          <c:min val="0.35000000000000031"/>
        </c:scaling>
        <c:axPos val="l"/>
        <c:majorGridlines/>
        <c:numFmt formatCode="0%" sourceLinked="0"/>
        <c:tickLblPos val="nextTo"/>
        <c:crossAx val="76777728"/>
        <c:crosses val="autoZero"/>
        <c:crossBetween val="between"/>
      </c:valAx>
      <c:spPr>
        <a:ln w="38100"/>
      </c:spPr>
    </c:plotArea>
    <c:legend>
      <c:legendPos val="b"/>
      <c:layout/>
    </c:legend>
    <c:plotVisOnly val="1"/>
  </c:chart>
  <c:spPr>
    <a:gradFill flip="none" rotWithShape="1">
      <a:gsLst>
        <a:gs pos="0">
          <a:schemeClr val="accent1">
            <a:tint val="66000"/>
            <a:satMod val="160000"/>
          </a:schemeClr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path path="circle">
        <a:fillToRect l="50000" t="50000" r="50000" b="50000"/>
      </a:path>
      <a:tileRect/>
    </a:gradFill>
    <a:effectLst>
      <a:softEdge rad="635000"/>
    </a:effectLst>
  </c:spPr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 класс</c:v>
                </c:pt>
              </c:strCache>
            </c:strRef>
          </c:tx>
          <c:spPr>
            <a:ln w="19050">
              <a:solidFill>
                <a:schemeClr val="accent2">
                  <a:lumMod val="75000"/>
                </a:schemeClr>
              </a:solidFill>
            </a:ln>
          </c:spPr>
          <c:dPt>
            <c:idx val="12"/>
            <c:spPr>
              <a:ln w="19050">
                <a:solidFill>
                  <a:schemeClr val="accent2">
                    <a:lumMod val="75000"/>
                  </a:schemeClr>
                </a:solidFill>
                <a:prstDash val="solid"/>
              </a:ln>
            </c:spPr>
          </c:dPt>
          <c:dLbls>
            <c:txPr>
              <a:bodyPr rot="-1020000"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Лист1!$A$2:$A$15</c:f>
              <c:strCache>
                <c:ptCount val="14"/>
                <c:pt idx="0">
                  <c:v> №2</c:v>
                </c:pt>
                <c:pt idx="1">
                  <c:v>ЗелРощ</c:v>
                </c:pt>
                <c:pt idx="2">
                  <c:v>Шугур</c:v>
                </c:pt>
                <c:pt idx="3">
                  <c:v>Зай-Кар</c:v>
                </c:pt>
                <c:pt idx="4">
                  <c:v> №8</c:v>
                </c:pt>
                <c:pt idx="5">
                  <c:v> №12</c:v>
                </c:pt>
                <c:pt idx="6">
                  <c:v>НижЧер</c:v>
                </c:pt>
                <c:pt idx="7">
                  <c:v>Урмыш</c:v>
                </c:pt>
                <c:pt idx="8">
                  <c:v>Карк</c:v>
                </c:pt>
                <c:pt idx="9">
                  <c:v> № 13</c:v>
                </c:pt>
                <c:pt idx="10">
                  <c:v>СтИшт</c:v>
                </c:pt>
                <c:pt idx="11">
                  <c:v>Морд</c:v>
                </c:pt>
                <c:pt idx="12">
                  <c:v> №5</c:v>
                </c:pt>
                <c:pt idx="13">
                  <c:v> №7</c:v>
                </c:pt>
              </c:strCache>
            </c:strRef>
          </c:cat>
          <c:val>
            <c:numRef>
              <c:f>Лист1!$B$2:$B$15</c:f>
              <c:numCache>
                <c:formatCode>0.0%</c:formatCode>
                <c:ptCount val="14"/>
                <c:pt idx="0">
                  <c:v>0.80952380952380965</c:v>
                </c:pt>
                <c:pt idx="1">
                  <c:v>0.75000000000000011</c:v>
                </c:pt>
                <c:pt idx="2">
                  <c:v>0.72340425531914909</c:v>
                </c:pt>
                <c:pt idx="3">
                  <c:v>0.71428571428571441</c:v>
                </c:pt>
                <c:pt idx="4">
                  <c:v>0.67500000000000016</c:v>
                </c:pt>
                <c:pt idx="5">
                  <c:v>0.67010309278350533</c:v>
                </c:pt>
                <c:pt idx="6">
                  <c:v>0.66666666666666663</c:v>
                </c:pt>
                <c:pt idx="7">
                  <c:v>0.66666666666666663</c:v>
                </c:pt>
                <c:pt idx="8">
                  <c:v>0.66666666666666663</c:v>
                </c:pt>
                <c:pt idx="9">
                  <c:v>0.63636363636363646</c:v>
                </c:pt>
                <c:pt idx="10">
                  <c:v>0.63636363636363646</c:v>
                </c:pt>
                <c:pt idx="11">
                  <c:v>0.60000000000000009</c:v>
                </c:pt>
                <c:pt idx="12">
                  <c:v>0.58441558441558439</c:v>
                </c:pt>
                <c:pt idx="13">
                  <c:v>0.5625</c:v>
                </c:pt>
              </c:numCache>
            </c:numRef>
          </c:val>
        </c:ser>
        <c:axId val="76616064"/>
        <c:axId val="76617600"/>
      </c:barChart>
      <c:catAx>
        <c:axId val="76616064"/>
        <c:scaling>
          <c:orientation val="minMax"/>
        </c:scaling>
        <c:axPos val="b"/>
        <c:tickLblPos val="nextTo"/>
        <c:txPr>
          <a:bodyPr rot="-3000000"/>
          <a:lstStyle/>
          <a:p>
            <a:pPr>
              <a:defRPr sz="1100"/>
            </a:pPr>
            <a:endParaRPr lang="ru-RU"/>
          </a:p>
        </c:txPr>
        <c:crossAx val="76617600"/>
        <c:crosses val="autoZero"/>
        <c:auto val="1"/>
        <c:lblAlgn val="ctr"/>
        <c:lblOffset val="100"/>
      </c:catAx>
      <c:valAx>
        <c:axId val="76617600"/>
        <c:scaling>
          <c:orientation val="minMax"/>
          <c:max val="1"/>
        </c:scaling>
        <c:delete val="1"/>
        <c:axPos val="l"/>
        <c:numFmt formatCode="0.0%" sourceLinked="1"/>
        <c:tickLblPos val="none"/>
        <c:crossAx val="766160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0370248857781741E-2"/>
          <c:y val="2.5254293948050392E-2"/>
          <c:w val="0.92674540682414797"/>
          <c:h val="0.671523607241155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 класс</c:v>
                </c:pt>
              </c:strCache>
            </c:strRef>
          </c:tx>
          <c:spPr>
            <a:ln w="28575">
              <a:solidFill>
                <a:schemeClr val="accent2">
                  <a:lumMod val="75000"/>
                </a:schemeClr>
              </a:solidFill>
            </a:ln>
          </c:spPr>
          <c:dLbls>
            <c:txPr>
              <a:bodyPr rot="-1020000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Лист1!$A$2:$A$19</c:f>
              <c:strCache>
                <c:ptCount val="18"/>
                <c:pt idx="0">
                  <c:v>Сараб</c:v>
                </c:pt>
                <c:pt idx="1">
                  <c:v>Карк</c:v>
                </c:pt>
                <c:pt idx="2">
                  <c:v> №2</c:v>
                </c:pt>
                <c:pt idx="3">
                  <c:v>Морд</c:v>
                </c:pt>
                <c:pt idx="4">
                  <c:v> №12</c:v>
                </c:pt>
                <c:pt idx="5">
                  <c:v>Зай-Кар</c:v>
                </c:pt>
                <c:pt idx="6">
                  <c:v>Подл</c:v>
                </c:pt>
                <c:pt idx="7">
                  <c:v> №6</c:v>
                </c:pt>
                <c:pt idx="8">
                  <c:v>СтПись</c:v>
                </c:pt>
                <c:pt idx="9">
                  <c:v>Керл</c:v>
                </c:pt>
                <c:pt idx="10">
                  <c:v>Урдал</c:v>
                </c:pt>
                <c:pt idx="11">
                  <c:v> №4</c:v>
                </c:pt>
                <c:pt idx="12">
                  <c:v>Урмыш</c:v>
                </c:pt>
                <c:pt idx="13">
                  <c:v> №1</c:v>
                </c:pt>
                <c:pt idx="14">
                  <c:v>НовСер</c:v>
                </c:pt>
                <c:pt idx="15">
                  <c:v> №7</c:v>
                </c:pt>
                <c:pt idx="16">
                  <c:v>ЗелРощ</c:v>
                </c:pt>
                <c:pt idx="17">
                  <c:v> №5</c:v>
                </c:pt>
              </c:strCache>
            </c:strRef>
          </c:cat>
          <c:val>
            <c:numRef>
              <c:f>Лист1!$B$2:$B$19</c:f>
              <c:numCache>
                <c:formatCode>0.0%</c:formatCode>
                <c:ptCount val="18"/>
                <c:pt idx="0">
                  <c:v>1</c:v>
                </c:pt>
                <c:pt idx="1">
                  <c:v>0.8</c:v>
                </c:pt>
                <c:pt idx="2">
                  <c:v>0.73437500000000011</c:v>
                </c:pt>
                <c:pt idx="3">
                  <c:v>0.66666666666666663</c:v>
                </c:pt>
                <c:pt idx="4">
                  <c:v>0.62962962962962976</c:v>
                </c:pt>
                <c:pt idx="5">
                  <c:v>0.62500000000000011</c:v>
                </c:pt>
                <c:pt idx="6">
                  <c:v>0.62500000000000011</c:v>
                </c:pt>
                <c:pt idx="7">
                  <c:v>0.58108108108108092</c:v>
                </c:pt>
                <c:pt idx="8">
                  <c:v>0.57142857142857162</c:v>
                </c:pt>
                <c:pt idx="9">
                  <c:v>0.57142857142857162</c:v>
                </c:pt>
                <c:pt idx="10">
                  <c:v>0.57142857142857162</c:v>
                </c:pt>
                <c:pt idx="11">
                  <c:v>0.5625</c:v>
                </c:pt>
                <c:pt idx="12">
                  <c:v>0.55555555555555569</c:v>
                </c:pt>
                <c:pt idx="13">
                  <c:v>0.55555555555555569</c:v>
                </c:pt>
                <c:pt idx="14">
                  <c:v>0.55555555555555569</c:v>
                </c:pt>
                <c:pt idx="15">
                  <c:v>0.54807692307692302</c:v>
                </c:pt>
                <c:pt idx="16">
                  <c:v>0.53846153846153844</c:v>
                </c:pt>
                <c:pt idx="17">
                  <c:v>0.52777777777777779</c:v>
                </c:pt>
              </c:numCache>
            </c:numRef>
          </c:val>
        </c:ser>
        <c:dLbls>
          <c:showVal val="1"/>
        </c:dLbls>
        <c:axId val="76879360"/>
        <c:axId val="76880896"/>
      </c:barChart>
      <c:catAx>
        <c:axId val="76879360"/>
        <c:scaling>
          <c:orientation val="minMax"/>
        </c:scaling>
        <c:axPos val="b"/>
        <c:tickLblPos val="nextTo"/>
        <c:txPr>
          <a:bodyPr rot="-3000000"/>
          <a:lstStyle/>
          <a:p>
            <a:pPr>
              <a:defRPr/>
            </a:pPr>
            <a:endParaRPr lang="ru-RU"/>
          </a:p>
        </c:txPr>
        <c:crossAx val="76880896"/>
        <c:crosses val="autoZero"/>
        <c:auto val="1"/>
        <c:lblAlgn val="ctr"/>
        <c:lblOffset val="100"/>
      </c:catAx>
      <c:valAx>
        <c:axId val="76880896"/>
        <c:scaling>
          <c:orientation val="minMax"/>
          <c:max val="1"/>
        </c:scaling>
        <c:delete val="1"/>
        <c:axPos val="l"/>
        <c:numFmt formatCode="0.0%" sourceLinked="1"/>
        <c:tickLblPos val="none"/>
        <c:crossAx val="76879360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4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 класс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dLbls>
            <c:txPr>
              <a:bodyPr rot="-840000"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Лист1!$A$2:$A$20</c:f>
              <c:strCache>
                <c:ptCount val="19"/>
                <c:pt idx="0">
                  <c:v>СтПись</c:v>
                </c:pt>
                <c:pt idx="1">
                  <c:v>Сараб</c:v>
                </c:pt>
                <c:pt idx="2">
                  <c:v> № 13</c:v>
                </c:pt>
                <c:pt idx="3">
                  <c:v>Урмыш</c:v>
                </c:pt>
                <c:pt idx="4">
                  <c:v> №5</c:v>
                </c:pt>
                <c:pt idx="5">
                  <c:v>ЗелРощ</c:v>
                </c:pt>
                <c:pt idx="6">
                  <c:v>Сугуш</c:v>
                </c:pt>
                <c:pt idx="7">
                  <c:v> №11</c:v>
                </c:pt>
                <c:pt idx="8">
                  <c:v> №10</c:v>
                </c:pt>
                <c:pt idx="9">
                  <c:v>Шугур</c:v>
                </c:pt>
                <c:pt idx="10">
                  <c:v> №2</c:v>
                </c:pt>
                <c:pt idx="11">
                  <c:v>Зай-Кар</c:v>
                </c:pt>
                <c:pt idx="12">
                  <c:v> №6</c:v>
                </c:pt>
                <c:pt idx="13">
                  <c:v>Урдал</c:v>
                </c:pt>
                <c:pt idx="14">
                  <c:v> №4</c:v>
                </c:pt>
                <c:pt idx="15">
                  <c:v>СтИшт</c:v>
                </c:pt>
                <c:pt idx="16">
                  <c:v>Иван</c:v>
                </c:pt>
                <c:pt idx="17">
                  <c:v>СтКув</c:v>
                </c:pt>
                <c:pt idx="18">
                  <c:v> №12</c:v>
                </c:pt>
              </c:strCache>
            </c:strRef>
          </c:cat>
          <c:val>
            <c:numRef>
              <c:f>Лист1!$B$2:$B$20</c:f>
              <c:numCache>
                <c:formatCode>0.0%</c:formatCode>
                <c:ptCount val="19"/>
                <c:pt idx="0">
                  <c:v>0.75000000000000011</c:v>
                </c:pt>
                <c:pt idx="1">
                  <c:v>0.67532467532467555</c:v>
                </c:pt>
                <c:pt idx="2">
                  <c:v>0.66666666666666663</c:v>
                </c:pt>
                <c:pt idx="3">
                  <c:v>0.64705882352941202</c:v>
                </c:pt>
                <c:pt idx="4">
                  <c:v>0.60000000000000009</c:v>
                </c:pt>
                <c:pt idx="5">
                  <c:v>0.58333333333333337</c:v>
                </c:pt>
                <c:pt idx="6">
                  <c:v>0.58333333333333337</c:v>
                </c:pt>
                <c:pt idx="7">
                  <c:v>0.57142857142857162</c:v>
                </c:pt>
                <c:pt idx="8">
                  <c:v>0.55102040816326525</c:v>
                </c:pt>
                <c:pt idx="9">
                  <c:v>0.54545454545454541</c:v>
                </c:pt>
                <c:pt idx="10">
                  <c:v>0.530612244897959</c:v>
                </c:pt>
                <c:pt idx="11">
                  <c:v>0.51063829787234039</c:v>
                </c:pt>
                <c:pt idx="12">
                  <c:v>0.5</c:v>
                </c:pt>
                <c:pt idx="13">
                  <c:v>0.5</c:v>
                </c:pt>
                <c:pt idx="14">
                  <c:v>0.5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0.4791666666666668</c:v>
                </c:pt>
              </c:numCache>
            </c:numRef>
          </c:val>
        </c:ser>
        <c:axId val="76909184"/>
        <c:axId val="76915072"/>
      </c:barChart>
      <c:catAx>
        <c:axId val="76909184"/>
        <c:scaling>
          <c:orientation val="minMax"/>
        </c:scaling>
        <c:axPos val="b"/>
        <c:tickLblPos val="nextTo"/>
        <c:txPr>
          <a:bodyPr rot="-3000000"/>
          <a:lstStyle/>
          <a:p>
            <a:pPr>
              <a:defRPr sz="1100"/>
            </a:pPr>
            <a:endParaRPr lang="ru-RU"/>
          </a:p>
        </c:txPr>
        <c:crossAx val="76915072"/>
        <c:crosses val="autoZero"/>
        <c:auto val="1"/>
        <c:lblAlgn val="ctr"/>
        <c:lblOffset val="100"/>
      </c:catAx>
      <c:valAx>
        <c:axId val="76915072"/>
        <c:scaling>
          <c:orientation val="minMax"/>
          <c:max val="1"/>
        </c:scaling>
        <c:delete val="1"/>
        <c:axPos val="l"/>
        <c:numFmt formatCode="0.0%" sourceLinked="1"/>
        <c:tickLblPos val="none"/>
        <c:crossAx val="769091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 класс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dLbls>
            <c:txPr>
              <a:bodyPr rot="-720000"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Лист1!$A$2:$A$12</c:f>
              <c:strCache>
                <c:ptCount val="11"/>
                <c:pt idx="0">
                  <c:v>Зай-Кар</c:v>
                </c:pt>
                <c:pt idx="1">
                  <c:v>Морд</c:v>
                </c:pt>
                <c:pt idx="2">
                  <c:v>Сараб</c:v>
                </c:pt>
                <c:pt idx="3">
                  <c:v> № 13</c:v>
                </c:pt>
                <c:pt idx="4">
                  <c:v>СтИшт</c:v>
                </c:pt>
                <c:pt idx="5">
                  <c:v>СтПись</c:v>
                </c:pt>
                <c:pt idx="6">
                  <c:v>Урмыш</c:v>
                </c:pt>
                <c:pt idx="7">
                  <c:v>ЗелРощ</c:v>
                </c:pt>
                <c:pt idx="8">
                  <c:v>Карк</c:v>
                </c:pt>
                <c:pt idx="9">
                  <c:v>Сугуш</c:v>
                </c:pt>
                <c:pt idx="10">
                  <c:v> №11</c:v>
                </c:pt>
              </c:strCache>
            </c:strRef>
          </c:cat>
          <c:val>
            <c:numRef>
              <c:f>Лист1!$B$2:$B$12</c:f>
              <c:numCache>
                <c:formatCode>0.0%</c:formatCode>
                <c:ptCount val="11"/>
                <c:pt idx="0">
                  <c:v>1</c:v>
                </c:pt>
                <c:pt idx="1">
                  <c:v>1</c:v>
                </c:pt>
                <c:pt idx="2">
                  <c:v>0.65000000000000013</c:v>
                </c:pt>
                <c:pt idx="3">
                  <c:v>0.6428571428571429</c:v>
                </c:pt>
                <c:pt idx="4">
                  <c:v>0.57692307692307709</c:v>
                </c:pt>
                <c:pt idx="5">
                  <c:v>0.57352941176470584</c:v>
                </c:pt>
                <c:pt idx="6">
                  <c:v>0.57142857142857162</c:v>
                </c:pt>
                <c:pt idx="7">
                  <c:v>0.55263157894736847</c:v>
                </c:pt>
                <c:pt idx="8">
                  <c:v>0.53333333333333333</c:v>
                </c:pt>
                <c:pt idx="9">
                  <c:v>0.5</c:v>
                </c:pt>
                <c:pt idx="10">
                  <c:v>0.5</c:v>
                </c:pt>
              </c:numCache>
            </c:numRef>
          </c:val>
        </c:ser>
        <c:dLbls>
          <c:showVal val="1"/>
        </c:dLbls>
        <c:axId val="77049856"/>
        <c:axId val="77051392"/>
      </c:barChart>
      <c:catAx>
        <c:axId val="77049856"/>
        <c:scaling>
          <c:orientation val="minMax"/>
        </c:scaling>
        <c:axPos val="b"/>
        <c:numFmt formatCode="General" sourceLinked="1"/>
        <c:tickLblPos val="nextTo"/>
        <c:txPr>
          <a:bodyPr rot="-3000000"/>
          <a:lstStyle/>
          <a:p>
            <a:pPr>
              <a:defRPr sz="1100"/>
            </a:pPr>
            <a:endParaRPr lang="ru-RU"/>
          </a:p>
        </c:txPr>
        <c:crossAx val="77051392"/>
        <c:crosses val="autoZero"/>
        <c:auto val="1"/>
        <c:lblAlgn val="ctr"/>
        <c:lblOffset val="100"/>
      </c:catAx>
      <c:valAx>
        <c:axId val="77051392"/>
        <c:scaling>
          <c:orientation val="minMax"/>
          <c:max val="1"/>
        </c:scaling>
        <c:delete val="1"/>
        <c:axPos val="l"/>
        <c:numFmt formatCode="0.0%" sourceLinked="1"/>
        <c:tickLblPos val="none"/>
        <c:crossAx val="770498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5445708175366948E-2"/>
          <c:y val="2.5687350957133346E-2"/>
          <c:w val="0.91215368149386222"/>
          <c:h val="0.67704768153981121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 класс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Лист1!$A$2:$A$18</c:f>
              <c:strCache>
                <c:ptCount val="17"/>
                <c:pt idx="0">
                  <c:v>Керл</c:v>
                </c:pt>
                <c:pt idx="1">
                  <c:v> №1</c:v>
                </c:pt>
                <c:pt idx="2">
                  <c:v> №8</c:v>
                </c:pt>
                <c:pt idx="3">
                  <c:v> №10</c:v>
                </c:pt>
                <c:pt idx="4">
                  <c:v> № 13</c:v>
                </c:pt>
                <c:pt idx="5">
                  <c:v> №12</c:v>
                </c:pt>
                <c:pt idx="6">
                  <c:v>СтПись</c:v>
                </c:pt>
                <c:pt idx="7">
                  <c:v>Шугур</c:v>
                </c:pt>
                <c:pt idx="8">
                  <c:v>Зай-Кар</c:v>
                </c:pt>
                <c:pt idx="9">
                  <c:v>Морд</c:v>
                </c:pt>
                <c:pt idx="10">
                  <c:v>НижЧер</c:v>
                </c:pt>
                <c:pt idx="11">
                  <c:v>ЗелРощ</c:v>
                </c:pt>
                <c:pt idx="12">
                  <c:v> №4</c:v>
                </c:pt>
                <c:pt idx="13">
                  <c:v> №11</c:v>
                </c:pt>
                <c:pt idx="14">
                  <c:v>Федот</c:v>
                </c:pt>
                <c:pt idx="15">
                  <c:v> №5</c:v>
                </c:pt>
                <c:pt idx="16">
                  <c:v> №3</c:v>
                </c:pt>
              </c:strCache>
            </c:strRef>
          </c:cat>
          <c:val>
            <c:numRef>
              <c:f>Лист1!$B$2:$B$18</c:f>
              <c:numCache>
                <c:formatCode>0.0%</c:formatCode>
                <c:ptCount val="17"/>
                <c:pt idx="0">
                  <c:v>1</c:v>
                </c:pt>
                <c:pt idx="1">
                  <c:v>0.60000000000000009</c:v>
                </c:pt>
                <c:pt idx="2">
                  <c:v>0.55555555555555569</c:v>
                </c:pt>
                <c:pt idx="3">
                  <c:v>0.52</c:v>
                </c:pt>
                <c:pt idx="4">
                  <c:v>0.5</c:v>
                </c:pt>
                <c:pt idx="5">
                  <c:v>0.5</c:v>
                </c:pt>
                <c:pt idx="6">
                  <c:v>0.48351648351648358</c:v>
                </c:pt>
                <c:pt idx="7">
                  <c:v>0.47777777777777786</c:v>
                </c:pt>
                <c:pt idx="8">
                  <c:v>0.47619047619047622</c:v>
                </c:pt>
                <c:pt idx="9">
                  <c:v>0.45454545454545453</c:v>
                </c:pt>
                <c:pt idx="10">
                  <c:v>0.45454545454545453</c:v>
                </c:pt>
                <c:pt idx="11">
                  <c:v>0.44444444444444442</c:v>
                </c:pt>
                <c:pt idx="12">
                  <c:v>0.44444444444444442</c:v>
                </c:pt>
                <c:pt idx="13">
                  <c:v>0.42857142857142855</c:v>
                </c:pt>
                <c:pt idx="14">
                  <c:v>0.42857142857142855</c:v>
                </c:pt>
                <c:pt idx="15">
                  <c:v>0.4102564102564103</c:v>
                </c:pt>
                <c:pt idx="16">
                  <c:v>0.39726027397260288</c:v>
                </c:pt>
              </c:numCache>
            </c:numRef>
          </c:val>
        </c:ser>
        <c:axId val="77345920"/>
        <c:axId val="77347456"/>
      </c:barChart>
      <c:catAx>
        <c:axId val="77345920"/>
        <c:scaling>
          <c:orientation val="minMax"/>
        </c:scaling>
        <c:axPos val="b"/>
        <c:tickLblPos val="nextTo"/>
        <c:txPr>
          <a:bodyPr rot="-3000000"/>
          <a:lstStyle/>
          <a:p>
            <a:pPr>
              <a:defRPr sz="1100"/>
            </a:pPr>
            <a:endParaRPr lang="ru-RU"/>
          </a:p>
        </c:txPr>
        <c:crossAx val="77347456"/>
        <c:crosses val="autoZero"/>
        <c:auto val="1"/>
        <c:lblAlgn val="ctr"/>
        <c:lblOffset val="100"/>
      </c:catAx>
      <c:valAx>
        <c:axId val="77347456"/>
        <c:scaling>
          <c:orientation val="minMax"/>
          <c:max val="1"/>
        </c:scaling>
        <c:delete val="1"/>
        <c:axPos val="l"/>
        <c:numFmt formatCode="0.0%" sourceLinked="1"/>
        <c:tickLblPos val="none"/>
        <c:crossAx val="773459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 класс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dLbls>
            <c:txPr>
              <a:bodyPr rot="-1020000"/>
              <a:lstStyle/>
              <a:p>
                <a:pPr>
                  <a:defRPr sz="1100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Лист1!$A$2:$A$18</c:f>
              <c:strCache>
                <c:ptCount val="17"/>
                <c:pt idx="0">
                  <c:v> №4</c:v>
                </c:pt>
                <c:pt idx="1">
                  <c:v> №3</c:v>
                </c:pt>
                <c:pt idx="2">
                  <c:v> №11</c:v>
                </c:pt>
                <c:pt idx="3">
                  <c:v>Иван</c:v>
                </c:pt>
                <c:pt idx="4">
                  <c:v>Подл</c:v>
                </c:pt>
                <c:pt idx="5">
                  <c:v>Куакб</c:v>
                </c:pt>
                <c:pt idx="6">
                  <c:v>СтПись</c:v>
                </c:pt>
                <c:pt idx="7">
                  <c:v>Сараб</c:v>
                </c:pt>
                <c:pt idx="8">
                  <c:v> №1</c:v>
                </c:pt>
                <c:pt idx="9">
                  <c:v> №10</c:v>
                </c:pt>
                <c:pt idx="10">
                  <c:v>Тимяш</c:v>
                </c:pt>
                <c:pt idx="11">
                  <c:v>СтКув</c:v>
                </c:pt>
                <c:pt idx="12">
                  <c:v>Сугуш</c:v>
                </c:pt>
                <c:pt idx="13">
                  <c:v> №6</c:v>
                </c:pt>
                <c:pt idx="14">
                  <c:v>Федот</c:v>
                </c:pt>
                <c:pt idx="15">
                  <c:v>Керл</c:v>
                </c:pt>
                <c:pt idx="16">
                  <c:v>Урдал</c:v>
                </c:pt>
              </c:strCache>
            </c:strRef>
          </c:cat>
          <c:val>
            <c:numRef>
              <c:f>Лист1!$B$2:$B$18</c:f>
              <c:numCache>
                <c:formatCode>0.0%</c:formatCode>
                <c:ptCount val="17"/>
                <c:pt idx="0">
                  <c:v>0.54054054054054068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  <c:pt idx="4">
                  <c:v>0.5</c:v>
                </c:pt>
                <c:pt idx="5">
                  <c:v>0.5</c:v>
                </c:pt>
                <c:pt idx="6">
                  <c:v>0.5</c:v>
                </c:pt>
                <c:pt idx="7">
                  <c:v>0.5</c:v>
                </c:pt>
                <c:pt idx="8">
                  <c:v>0.46666666666666673</c:v>
                </c:pt>
                <c:pt idx="9">
                  <c:v>0.46666666666666673</c:v>
                </c:pt>
                <c:pt idx="10">
                  <c:v>0.46341463414634154</c:v>
                </c:pt>
                <c:pt idx="11">
                  <c:v>0.45454545454545453</c:v>
                </c:pt>
                <c:pt idx="12">
                  <c:v>0.44444444444444442</c:v>
                </c:pt>
                <c:pt idx="13">
                  <c:v>0.44303797468354428</c:v>
                </c:pt>
                <c:pt idx="14">
                  <c:v>0.42857142857142855</c:v>
                </c:pt>
                <c:pt idx="15">
                  <c:v>0.30000000000000004</c:v>
                </c:pt>
                <c:pt idx="16">
                  <c:v>0</c:v>
                </c:pt>
              </c:numCache>
            </c:numRef>
          </c:val>
        </c:ser>
        <c:axId val="77211904"/>
        <c:axId val="77213696"/>
      </c:barChart>
      <c:catAx>
        <c:axId val="77211904"/>
        <c:scaling>
          <c:orientation val="minMax"/>
        </c:scaling>
        <c:axPos val="b"/>
        <c:tickLblPos val="nextTo"/>
        <c:txPr>
          <a:bodyPr rot="-3000000"/>
          <a:lstStyle/>
          <a:p>
            <a:pPr>
              <a:defRPr sz="1100"/>
            </a:pPr>
            <a:endParaRPr lang="ru-RU"/>
          </a:p>
        </c:txPr>
        <c:crossAx val="77213696"/>
        <c:crosses val="autoZero"/>
        <c:auto val="1"/>
        <c:lblAlgn val="ctr"/>
        <c:lblOffset val="100"/>
      </c:catAx>
      <c:valAx>
        <c:axId val="77213696"/>
        <c:scaling>
          <c:orientation val="minMax"/>
          <c:max val="1"/>
        </c:scaling>
        <c:axPos val="l"/>
        <c:majorGridlines/>
        <c:numFmt formatCode="0.0%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72119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 класс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dLbls>
            <c:txPr>
              <a:bodyPr rot="-720000"/>
              <a:lstStyle/>
              <a:p>
                <a:pPr>
                  <a:defRPr sz="1400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Лист1!$A$2:$A$15</c:f>
              <c:strCache>
                <c:ptCount val="14"/>
                <c:pt idx="0">
                  <c:v>Тимяш</c:v>
                </c:pt>
                <c:pt idx="1">
                  <c:v>Шугур</c:v>
                </c:pt>
                <c:pt idx="2">
                  <c:v>СтИшт</c:v>
                </c:pt>
                <c:pt idx="3">
                  <c:v>Иван</c:v>
                </c:pt>
                <c:pt idx="4">
                  <c:v> №11</c:v>
                </c:pt>
                <c:pt idx="5">
                  <c:v> №8</c:v>
                </c:pt>
                <c:pt idx="6">
                  <c:v> №3</c:v>
                </c:pt>
                <c:pt idx="7">
                  <c:v>Федот</c:v>
                </c:pt>
                <c:pt idx="8">
                  <c:v>НижЧер</c:v>
                </c:pt>
                <c:pt idx="9">
                  <c:v> №10</c:v>
                </c:pt>
                <c:pt idx="10">
                  <c:v>СтКув</c:v>
                </c:pt>
                <c:pt idx="11">
                  <c:v> № 13</c:v>
                </c:pt>
                <c:pt idx="12">
                  <c:v>Сугуш</c:v>
                </c:pt>
                <c:pt idx="13">
                  <c:v>Куакб</c:v>
                </c:pt>
              </c:strCache>
            </c:strRef>
          </c:cat>
          <c:val>
            <c:numRef>
              <c:f>Лист1!$B$2:$B$15</c:f>
              <c:numCache>
                <c:formatCode>0.0%</c:formatCode>
                <c:ptCount val="14"/>
                <c:pt idx="0">
                  <c:v>0.5185185185185186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  <c:pt idx="4">
                  <c:v>0.48837209302325596</c:v>
                </c:pt>
                <c:pt idx="5">
                  <c:v>0.48000000000000004</c:v>
                </c:pt>
                <c:pt idx="6">
                  <c:v>0.45833333333333326</c:v>
                </c:pt>
                <c:pt idx="7">
                  <c:v>0.44444444444444442</c:v>
                </c:pt>
                <c:pt idx="8">
                  <c:v>0.42857142857142855</c:v>
                </c:pt>
                <c:pt idx="9">
                  <c:v>0.40909090909090917</c:v>
                </c:pt>
                <c:pt idx="10">
                  <c:v>0.4</c:v>
                </c:pt>
                <c:pt idx="11">
                  <c:v>0.36842105263157893</c:v>
                </c:pt>
                <c:pt idx="12">
                  <c:v>0.33333333333333331</c:v>
                </c:pt>
                <c:pt idx="13">
                  <c:v>0.2</c:v>
                </c:pt>
              </c:numCache>
            </c:numRef>
          </c:val>
        </c:ser>
        <c:axId val="77249920"/>
        <c:axId val="77255808"/>
      </c:barChart>
      <c:catAx>
        <c:axId val="77249920"/>
        <c:scaling>
          <c:orientation val="minMax"/>
        </c:scaling>
        <c:axPos val="b"/>
        <c:tickLblPos val="nextTo"/>
        <c:txPr>
          <a:bodyPr rot="-3000000"/>
          <a:lstStyle/>
          <a:p>
            <a:pPr>
              <a:defRPr sz="1100"/>
            </a:pPr>
            <a:endParaRPr lang="ru-RU"/>
          </a:p>
        </c:txPr>
        <c:crossAx val="77255808"/>
        <c:crosses val="autoZero"/>
        <c:auto val="1"/>
        <c:lblAlgn val="ctr"/>
        <c:lblOffset val="100"/>
      </c:catAx>
      <c:valAx>
        <c:axId val="77255808"/>
        <c:scaling>
          <c:orientation val="minMax"/>
          <c:max val="1"/>
        </c:scaling>
        <c:axPos val="l"/>
        <c:majorGridlines/>
        <c:numFmt formatCode="0.0%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72499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город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Лист1!$A$2:$A$8</c:f>
              <c:strCache>
                <c:ptCount val="7"/>
                <c:pt idx="0">
                  <c:v>2006-2007</c:v>
                </c:pt>
                <c:pt idx="1">
                  <c:v>2007-2008</c:v>
                </c:pt>
                <c:pt idx="2">
                  <c:v>2008-2009</c:v>
                </c:pt>
                <c:pt idx="3">
                  <c:v>2009-2010</c:v>
                </c:pt>
                <c:pt idx="4">
                  <c:v>2010-2011</c:v>
                </c:pt>
                <c:pt idx="5">
                  <c:v>2011-2012</c:v>
                </c:pt>
                <c:pt idx="6">
                  <c:v>2012-2013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6853</c:v>
                </c:pt>
                <c:pt idx="1">
                  <c:v>6839</c:v>
                </c:pt>
                <c:pt idx="2">
                  <c:v>6680</c:v>
                </c:pt>
                <c:pt idx="3">
                  <c:v>6770</c:v>
                </c:pt>
                <c:pt idx="4">
                  <c:v>6720</c:v>
                </c:pt>
                <c:pt idx="5">
                  <c:v>6544</c:v>
                </c:pt>
                <c:pt idx="6">
                  <c:v>6446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село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Лист1!$A$2:$A$8</c:f>
              <c:strCache>
                <c:ptCount val="7"/>
                <c:pt idx="0">
                  <c:v>2006-2007</c:v>
                </c:pt>
                <c:pt idx="1">
                  <c:v>2007-2008</c:v>
                </c:pt>
                <c:pt idx="2">
                  <c:v>2008-2009</c:v>
                </c:pt>
                <c:pt idx="3">
                  <c:v>2009-2010</c:v>
                </c:pt>
                <c:pt idx="4">
                  <c:v>2010-2011</c:v>
                </c:pt>
                <c:pt idx="5">
                  <c:v>2011-2012</c:v>
                </c:pt>
                <c:pt idx="6">
                  <c:v>2012-2013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2883</c:v>
                </c:pt>
                <c:pt idx="1">
                  <c:v>2751</c:v>
                </c:pt>
                <c:pt idx="2">
                  <c:v>2657</c:v>
                </c:pt>
                <c:pt idx="3">
                  <c:v>2420</c:v>
                </c:pt>
                <c:pt idx="4">
                  <c:v>2273</c:v>
                </c:pt>
                <c:pt idx="5">
                  <c:v>2144</c:v>
                </c:pt>
                <c:pt idx="6">
                  <c:v>2008</c:v>
                </c:pt>
              </c:numCache>
            </c:numRef>
          </c:val>
        </c:ser>
        <c:dLbls>
          <c:showVal val="1"/>
        </c:dLbls>
        <c:shape val="box"/>
        <c:axId val="63776640"/>
        <c:axId val="63778176"/>
        <c:axId val="0"/>
      </c:bar3DChart>
      <c:catAx>
        <c:axId val="63776640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latin typeface="Arial Narrow" pitchFamily="34" charset="0"/>
              </a:defRPr>
            </a:pPr>
            <a:endParaRPr lang="ru-RU"/>
          </a:p>
        </c:txPr>
        <c:crossAx val="63778176"/>
        <c:crosses val="autoZero"/>
        <c:auto val="1"/>
        <c:lblAlgn val="ctr"/>
        <c:lblOffset val="100"/>
      </c:catAx>
      <c:valAx>
        <c:axId val="6377817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6377664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 класс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dLbls>
            <c:txPr>
              <a:bodyPr rot="-840000"/>
              <a:lstStyle/>
              <a:p>
                <a:pPr>
                  <a:defRPr sz="1400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Лист1!$A$2:$A$14</c:f>
              <c:strCache>
                <c:ptCount val="13"/>
                <c:pt idx="0">
                  <c:v>Карк</c:v>
                </c:pt>
                <c:pt idx="1">
                  <c:v>НовСер</c:v>
                </c:pt>
                <c:pt idx="2">
                  <c:v> №1</c:v>
                </c:pt>
                <c:pt idx="3">
                  <c:v>Подл</c:v>
                </c:pt>
                <c:pt idx="4">
                  <c:v>Тимяш</c:v>
                </c:pt>
                <c:pt idx="5">
                  <c:v>Керл</c:v>
                </c:pt>
                <c:pt idx="6">
                  <c:v>НижЧер</c:v>
                </c:pt>
                <c:pt idx="7">
                  <c:v> №3</c:v>
                </c:pt>
                <c:pt idx="8">
                  <c:v> №7</c:v>
                </c:pt>
                <c:pt idx="9">
                  <c:v>Федот</c:v>
                </c:pt>
                <c:pt idx="10">
                  <c:v>Морд</c:v>
                </c:pt>
                <c:pt idx="11">
                  <c:v> №8</c:v>
                </c:pt>
                <c:pt idx="12">
                  <c:v>Куакб</c:v>
                </c:pt>
              </c:strCache>
            </c:strRef>
          </c:cat>
          <c:val>
            <c:numRef>
              <c:f>Лист1!$B$2:$B$14</c:f>
              <c:numCache>
                <c:formatCode>0.0%</c:formatCode>
                <c:ptCount val="13"/>
                <c:pt idx="0">
                  <c:v>0.47058823529411775</c:v>
                </c:pt>
                <c:pt idx="1">
                  <c:v>0.46153846153846162</c:v>
                </c:pt>
                <c:pt idx="2">
                  <c:v>0.45652173913043481</c:v>
                </c:pt>
                <c:pt idx="3">
                  <c:v>0.42857142857142855</c:v>
                </c:pt>
                <c:pt idx="4">
                  <c:v>0.42857142857142855</c:v>
                </c:pt>
                <c:pt idx="5">
                  <c:v>0.4</c:v>
                </c:pt>
                <c:pt idx="6">
                  <c:v>0.37500000000000006</c:v>
                </c:pt>
                <c:pt idx="7">
                  <c:v>0.36666666666666675</c:v>
                </c:pt>
                <c:pt idx="8">
                  <c:v>0.34782608695652184</c:v>
                </c:pt>
                <c:pt idx="9">
                  <c:v>0.33333333333333331</c:v>
                </c:pt>
                <c:pt idx="10">
                  <c:v>0.27272727272727276</c:v>
                </c:pt>
                <c:pt idx="11">
                  <c:v>0.23809523809523814</c:v>
                </c:pt>
                <c:pt idx="12">
                  <c:v>0.1428571428571429</c:v>
                </c:pt>
              </c:numCache>
            </c:numRef>
          </c:val>
        </c:ser>
        <c:dLbls>
          <c:showVal val="1"/>
        </c:dLbls>
        <c:axId val="77677312"/>
        <c:axId val="77678848"/>
      </c:barChart>
      <c:catAx>
        <c:axId val="77677312"/>
        <c:scaling>
          <c:orientation val="minMax"/>
        </c:scaling>
        <c:axPos val="b"/>
        <c:tickLblPos val="nextTo"/>
        <c:txPr>
          <a:bodyPr rot="-3000000"/>
          <a:lstStyle/>
          <a:p>
            <a:pPr>
              <a:defRPr sz="1100"/>
            </a:pPr>
            <a:endParaRPr lang="ru-RU"/>
          </a:p>
        </c:txPr>
        <c:crossAx val="77678848"/>
        <c:crosses val="autoZero"/>
        <c:auto val="1"/>
        <c:lblAlgn val="ctr"/>
        <c:lblOffset val="100"/>
      </c:catAx>
      <c:valAx>
        <c:axId val="77678848"/>
        <c:scaling>
          <c:orientation val="minMax"/>
          <c:max val="1"/>
        </c:scaling>
        <c:axPos val="l"/>
        <c:majorGridlines/>
        <c:numFmt formatCode="0.0%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76773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 класс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dPt>
            <c:idx val="12"/>
            <c:spPr>
              <a:ln w="3175">
                <a:solidFill>
                  <a:schemeClr val="accent2">
                    <a:lumMod val="75000"/>
                  </a:schemeClr>
                </a:solidFill>
                <a:prstDash val="solid"/>
              </a:ln>
            </c:spPr>
          </c:dPt>
          <c:dLbls>
            <c:txPr>
              <a:bodyPr rot="-900000"/>
              <a:lstStyle/>
              <a:p>
                <a:pPr>
                  <a:defRPr sz="1400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Подл</c:v>
                </c:pt>
                <c:pt idx="1">
                  <c:v>Шугур</c:v>
                </c:pt>
                <c:pt idx="2">
                  <c:v> №5</c:v>
                </c:pt>
                <c:pt idx="3">
                  <c:v>Иван</c:v>
                </c:pt>
                <c:pt idx="4">
                  <c:v> №10</c:v>
                </c:pt>
                <c:pt idx="5">
                  <c:v>Федот</c:v>
                </c:pt>
                <c:pt idx="6">
                  <c:v>Куакб</c:v>
                </c:pt>
                <c:pt idx="7">
                  <c:v> №7</c:v>
                </c:pt>
                <c:pt idx="8">
                  <c:v>Урдал</c:v>
                </c:pt>
                <c:pt idx="9">
                  <c:v> №6</c:v>
                </c:pt>
                <c:pt idx="10">
                  <c:v> №2</c:v>
                </c:pt>
                <c:pt idx="11">
                  <c:v> №4</c:v>
                </c:pt>
                <c:pt idx="12">
                  <c:v>НовСер</c:v>
                </c:pt>
                <c:pt idx="13">
                  <c:v>Тимяш</c:v>
                </c:pt>
                <c:pt idx="14">
                  <c:v>НижЧер</c:v>
                </c:pt>
                <c:pt idx="15">
                  <c:v> №8</c:v>
                </c:pt>
                <c:pt idx="16">
                  <c:v> №3</c:v>
                </c:pt>
                <c:pt idx="17">
                  <c:v>Керл</c:v>
                </c:pt>
                <c:pt idx="18">
                  <c:v> №12</c:v>
                </c:pt>
                <c:pt idx="19">
                  <c:v> №1</c:v>
                </c:pt>
              </c:strCache>
            </c:strRef>
          </c:cat>
          <c:val>
            <c:numRef>
              <c:f>Лист1!$B$2:$B$21</c:f>
              <c:numCache>
                <c:formatCode>0.0%</c:formatCode>
                <c:ptCount val="20"/>
                <c:pt idx="0">
                  <c:v>0.46153846153846162</c:v>
                </c:pt>
                <c:pt idx="1">
                  <c:v>0.44827586206896552</c:v>
                </c:pt>
                <c:pt idx="2">
                  <c:v>0.44444444444444442</c:v>
                </c:pt>
                <c:pt idx="3">
                  <c:v>0.43478260869565227</c:v>
                </c:pt>
                <c:pt idx="4">
                  <c:v>0.42857142857142855</c:v>
                </c:pt>
                <c:pt idx="5">
                  <c:v>0.42857142857142855</c:v>
                </c:pt>
                <c:pt idx="6">
                  <c:v>0.42857142857142855</c:v>
                </c:pt>
                <c:pt idx="7">
                  <c:v>0.42253521126760574</c:v>
                </c:pt>
                <c:pt idx="8">
                  <c:v>0.40404040404040409</c:v>
                </c:pt>
                <c:pt idx="9">
                  <c:v>0.40259740259740262</c:v>
                </c:pt>
                <c:pt idx="10">
                  <c:v>0.4</c:v>
                </c:pt>
                <c:pt idx="11">
                  <c:v>0.4</c:v>
                </c:pt>
                <c:pt idx="12">
                  <c:v>0.4</c:v>
                </c:pt>
                <c:pt idx="13">
                  <c:v>0.36956521739130432</c:v>
                </c:pt>
                <c:pt idx="14">
                  <c:v>0.3636363636363637</c:v>
                </c:pt>
                <c:pt idx="15">
                  <c:v>0.33333333333333331</c:v>
                </c:pt>
                <c:pt idx="16">
                  <c:v>0.30000000000000004</c:v>
                </c:pt>
                <c:pt idx="17">
                  <c:v>0.28571428571428581</c:v>
                </c:pt>
                <c:pt idx="18">
                  <c:v>0.25</c:v>
                </c:pt>
                <c:pt idx="19">
                  <c:v>0.2</c:v>
                </c:pt>
              </c:numCache>
            </c:numRef>
          </c:val>
        </c:ser>
        <c:axId val="77695232"/>
        <c:axId val="77705216"/>
      </c:barChart>
      <c:catAx>
        <c:axId val="77695232"/>
        <c:scaling>
          <c:orientation val="minMax"/>
        </c:scaling>
        <c:axPos val="b"/>
        <c:tickLblPos val="nextTo"/>
        <c:txPr>
          <a:bodyPr rot="-3000000"/>
          <a:lstStyle/>
          <a:p>
            <a:pPr>
              <a:defRPr sz="1100"/>
            </a:pPr>
            <a:endParaRPr lang="ru-RU"/>
          </a:p>
        </c:txPr>
        <c:crossAx val="77705216"/>
        <c:crosses val="autoZero"/>
        <c:auto val="1"/>
        <c:lblAlgn val="ctr"/>
        <c:lblOffset val="100"/>
      </c:catAx>
      <c:valAx>
        <c:axId val="77705216"/>
        <c:scaling>
          <c:orientation val="minMax"/>
          <c:max val="1"/>
        </c:scaling>
        <c:axPos val="l"/>
        <c:majorGridlines/>
        <c:numFmt formatCode="0.0%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76952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 класс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dLbls>
            <c:txPr>
              <a:bodyPr rot="-1080000"/>
              <a:lstStyle/>
              <a:p>
                <a:pPr>
                  <a:defRPr sz="1400" spc="-140" baseline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Лист1!$A$2:$A$16</c:f>
              <c:strCache>
                <c:ptCount val="15"/>
                <c:pt idx="0">
                  <c:v>Сараб</c:v>
                </c:pt>
                <c:pt idx="1">
                  <c:v>СтИшт</c:v>
                </c:pt>
                <c:pt idx="2">
                  <c:v>Тимяш</c:v>
                </c:pt>
                <c:pt idx="3">
                  <c:v>Урмыш</c:v>
                </c:pt>
                <c:pt idx="4">
                  <c:v> №2</c:v>
                </c:pt>
                <c:pt idx="5">
                  <c:v>Иван</c:v>
                </c:pt>
                <c:pt idx="6">
                  <c:v>Сугуш</c:v>
                </c:pt>
                <c:pt idx="7">
                  <c:v>Подл</c:v>
                </c:pt>
                <c:pt idx="8">
                  <c:v>СтКув</c:v>
                </c:pt>
                <c:pt idx="9">
                  <c:v>НовСер</c:v>
                </c:pt>
                <c:pt idx="10">
                  <c:v>Куакб</c:v>
                </c:pt>
                <c:pt idx="11">
                  <c:v> №6</c:v>
                </c:pt>
                <c:pt idx="12">
                  <c:v>Карк</c:v>
                </c:pt>
                <c:pt idx="13">
                  <c:v> №7</c:v>
                </c:pt>
                <c:pt idx="14">
                  <c:v>Урдал</c:v>
                </c:pt>
              </c:strCache>
            </c:strRef>
          </c:cat>
          <c:val>
            <c:numRef>
              <c:f>Лист1!$B$2:$B$16</c:f>
              <c:numCache>
                <c:formatCode>0.0%</c:formatCode>
                <c:ptCount val="15"/>
                <c:pt idx="0">
                  <c:v>0.37777777777777788</c:v>
                </c:pt>
                <c:pt idx="1">
                  <c:v>0.37037037037037046</c:v>
                </c:pt>
                <c:pt idx="2">
                  <c:v>0.3636363636363637</c:v>
                </c:pt>
                <c:pt idx="3">
                  <c:v>0.33333333333333331</c:v>
                </c:pt>
                <c:pt idx="4">
                  <c:v>0.33333333333333331</c:v>
                </c:pt>
                <c:pt idx="5">
                  <c:v>0.31428571428571433</c:v>
                </c:pt>
                <c:pt idx="6">
                  <c:v>0.31250000000000006</c:v>
                </c:pt>
                <c:pt idx="7">
                  <c:v>0.30000000000000004</c:v>
                </c:pt>
                <c:pt idx="8">
                  <c:v>0.30000000000000004</c:v>
                </c:pt>
                <c:pt idx="9">
                  <c:v>0.29090909090909095</c:v>
                </c:pt>
                <c:pt idx="10">
                  <c:v>0.28571428571428581</c:v>
                </c:pt>
                <c:pt idx="11">
                  <c:v>0.28571428571428581</c:v>
                </c:pt>
                <c:pt idx="12">
                  <c:v>0.27272727272727276</c:v>
                </c:pt>
                <c:pt idx="13">
                  <c:v>0.2</c:v>
                </c:pt>
                <c:pt idx="14">
                  <c:v>0.2</c:v>
                </c:pt>
              </c:numCache>
            </c:numRef>
          </c:val>
        </c:ser>
        <c:axId val="77712768"/>
        <c:axId val="77780096"/>
      </c:barChart>
      <c:catAx>
        <c:axId val="77712768"/>
        <c:scaling>
          <c:orientation val="minMax"/>
        </c:scaling>
        <c:axPos val="b"/>
        <c:tickLblPos val="nextTo"/>
        <c:txPr>
          <a:bodyPr rot="-3000000"/>
          <a:lstStyle/>
          <a:p>
            <a:pPr>
              <a:defRPr sz="1100"/>
            </a:pPr>
            <a:endParaRPr lang="ru-RU"/>
          </a:p>
        </c:txPr>
        <c:crossAx val="77780096"/>
        <c:crosses val="autoZero"/>
        <c:auto val="1"/>
        <c:lblAlgn val="ctr"/>
        <c:lblOffset val="100"/>
      </c:catAx>
      <c:valAx>
        <c:axId val="77780096"/>
        <c:scaling>
          <c:orientation val="minMax"/>
          <c:max val="1"/>
        </c:scaling>
        <c:axPos val="l"/>
        <c:majorGridlines/>
        <c:numFmt formatCode="0.0%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77127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начальное звено</c:v>
                </c:pt>
              </c:strCache>
            </c:strRef>
          </c:tx>
          <c:spPr>
            <a:ln w="57150">
              <a:headEnd type="diamond" w="med" len="med"/>
              <a:tailEnd type="triangle" w="med" len="med"/>
            </a:ln>
          </c:spPr>
          <c:marker>
            <c:symbol val="none"/>
          </c:marker>
          <c:dLbls>
            <c:dLbl>
              <c:idx val="1"/>
              <c:layout>
                <c:manualLayout>
                  <c:x val="6.4814814814815117E-2"/>
                  <c:y val="7.5946830246293839E-2"/>
                </c:manualLayout>
              </c:layout>
              <c:dLblPos val="l"/>
              <c:showVal val="1"/>
            </c:dLbl>
            <c:dLbl>
              <c:idx val="2"/>
              <c:layout>
                <c:manualLayout>
                  <c:x val="3.8580246913580245E-2"/>
                  <c:y val="6.3250842282082345E-2"/>
                </c:manualLayout>
              </c:layout>
              <c:dLblPos val="l"/>
              <c:showVal val="1"/>
            </c:dLbl>
            <c:dLbl>
              <c:idx val="3"/>
              <c:layout>
                <c:manualLayout>
                  <c:x val="6.3271604938271733E-2"/>
                  <c:y val="5.8190774899516073E-2"/>
                </c:manualLayout>
              </c:layout>
              <c:dLblPos val="l"/>
              <c:showVal val="1"/>
            </c:dLbl>
            <c:dLbl>
              <c:idx val="5"/>
              <c:layout>
                <c:manualLayout>
                  <c:x val="7.2530864197530881E-2"/>
                  <c:y val="6.3250842282082456E-2"/>
                </c:manualLayout>
              </c:layout>
              <c:dLblPos val="l"/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965D08"/>
                    </a:solidFill>
                  </a:defRPr>
                </a:pPr>
                <a:endParaRPr lang="ru-RU"/>
              </a:p>
            </c:txPr>
            <c:dLblPos val="l"/>
            <c:showVal val="1"/>
          </c:dLbls>
          <c:cat>
            <c:strRef>
              <c:f>Лист1!$A$2:$A$7</c:f>
              <c:strCache>
                <c:ptCount val="6"/>
                <c:pt idx="0">
                  <c:v>2007-2008 год</c:v>
                </c:pt>
                <c:pt idx="1">
                  <c:v>2008-2009 год</c:v>
                </c:pt>
                <c:pt idx="2">
                  <c:v>2009-2010 год</c:v>
                </c:pt>
                <c:pt idx="3">
                  <c:v>2010-2011 год</c:v>
                </c:pt>
                <c:pt idx="4">
                  <c:v>2011-2012 год</c:v>
                </c:pt>
                <c:pt idx="5">
                  <c:v>2012-2013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 formatCode="0.00%">
                  <c:v>9.8000000000000032E-3</c:v>
                </c:pt>
                <c:pt idx="1">
                  <c:v>2.1999999999999999E-2</c:v>
                </c:pt>
                <c:pt idx="2">
                  <c:v>2.4E-2</c:v>
                </c:pt>
                <c:pt idx="3">
                  <c:v>3.1000000000000003E-2</c:v>
                </c:pt>
                <c:pt idx="4">
                  <c:v>2.3E-2</c:v>
                </c:pt>
                <c:pt idx="5">
                  <c:v>4.7000000000000007E-2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среднее</c:v>
                </c:pt>
              </c:strCache>
            </c:strRef>
          </c:tx>
          <c:spPr>
            <a:ln w="57150">
              <a:solidFill>
                <a:srgbClr val="002060"/>
              </a:solidFill>
              <a:headEnd type="diamond" w="med" len="med"/>
              <a:tailEnd type="triangle" w="med" len="med"/>
            </a:ln>
          </c:spPr>
          <c:marker>
            <c:symbol val="none"/>
          </c:marker>
          <c:dLbls>
            <c:dLbl>
              <c:idx val="1"/>
              <c:layout>
                <c:manualLayout>
                  <c:x val="0.13425925925925927"/>
                  <c:y val="2.7600476204136672E-2"/>
                </c:manualLayout>
              </c:layout>
              <c:dLblPos val="l"/>
              <c:showVal val="1"/>
            </c:dLbl>
            <c:dLbl>
              <c:idx val="2"/>
              <c:layout>
                <c:manualLayout>
                  <c:x val="6.6358024691358028E-2"/>
                  <c:y val="-5.0600873040917212E-2"/>
                </c:manualLayout>
              </c:layout>
              <c:dLblPos val="l"/>
              <c:showVal val="1"/>
            </c:dLbl>
            <c:dLbl>
              <c:idx val="3"/>
              <c:layout>
                <c:manualLayout>
                  <c:x val="4.7839506172839497E-2"/>
                  <c:y val="-4.8070640134382586E-2"/>
                </c:manualLayout>
              </c:layout>
              <c:dLblPos val="l"/>
              <c:showVal val="1"/>
            </c:dLbl>
            <c:dLbl>
              <c:idx val="4"/>
              <c:layout>
                <c:manualLayout>
                  <c:x val="5.0925925925925923E-2"/>
                  <c:y val="3.2890437986682911E-2"/>
                </c:manualLayout>
              </c:layout>
              <c:dLblPos val="l"/>
              <c:showVal val="1"/>
            </c:dLbl>
            <c:dLbl>
              <c:idx val="5"/>
              <c:layout>
                <c:manualLayout>
                  <c:x val="5.2469135802469126E-2"/>
                  <c:y val="-3.5420471677966164E-2"/>
                </c:manualLayout>
              </c:layout>
              <c:dLblPos val="l"/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dLblPos val="l"/>
            <c:showVal val="1"/>
          </c:dLbls>
          <c:cat>
            <c:strRef>
              <c:f>Лист1!$A$2:$A$7</c:f>
              <c:strCache>
                <c:ptCount val="6"/>
                <c:pt idx="0">
                  <c:v>2007-2008 год</c:v>
                </c:pt>
                <c:pt idx="1">
                  <c:v>2008-2009 год</c:v>
                </c:pt>
                <c:pt idx="2">
                  <c:v>2009-2010 год</c:v>
                </c:pt>
                <c:pt idx="3">
                  <c:v>2010-2011 год</c:v>
                </c:pt>
                <c:pt idx="4">
                  <c:v>2011-2012 год</c:v>
                </c:pt>
                <c:pt idx="5">
                  <c:v>2012-2013</c:v>
                </c:pt>
              </c:strCache>
            </c:strRef>
          </c:cat>
          <c:val>
            <c:numRef>
              <c:f>Лист1!$C$2:$C$7</c:f>
              <c:numCache>
                <c:formatCode>0.0%</c:formatCode>
                <c:ptCount val="6"/>
                <c:pt idx="0">
                  <c:v>2.1000000000000005E-2</c:v>
                </c:pt>
                <c:pt idx="1">
                  <c:v>3.7999999999999999E-2</c:v>
                </c:pt>
                <c:pt idx="2">
                  <c:v>4.3000000000000003E-2</c:v>
                </c:pt>
                <c:pt idx="3">
                  <c:v>4.7000000000000007E-2</c:v>
                </c:pt>
                <c:pt idx="4">
                  <c:v>5.1999999999999998E-2</c:v>
                </c:pt>
                <c:pt idx="5" formatCode="0.00%">
                  <c:v>5.3999999999999999E-2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старшее</c:v>
                </c:pt>
              </c:strCache>
            </c:strRef>
          </c:tx>
          <c:spPr>
            <a:ln w="57150">
              <a:headEnd type="diamond" w="med" len="med"/>
              <a:tailEnd type="triangle" w="med" len="med"/>
            </a:ln>
          </c:spPr>
          <c:marker>
            <c:symbol val="none"/>
          </c:marker>
          <c:dLbls>
            <c:dLbl>
              <c:idx val="1"/>
              <c:layout>
                <c:manualLayout>
                  <c:x val="3.8580246913580245E-2"/>
                  <c:y val="-4.2504765228810679E-2"/>
                </c:manualLayout>
              </c:layout>
              <c:dLblPos val="l"/>
              <c:showVal val="1"/>
            </c:dLbl>
            <c:dLbl>
              <c:idx val="2"/>
              <c:layout>
                <c:manualLayout>
                  <c:x val="4.3209755030621175E-2"/>
                  <c:y val="3.5420471677966164E-2"/>
                </c:manualLayout>
              </c:layout>
              <c:dLblPos val="l"/>
              <c:showVal val="1"/>
            </c:dLbl>
            <c:dLbl>
              <c:idx val="3"/>
              <c:layout>
                <c:manualLayout>
                  <c:x val="3.3950617283950615E-2"/>
                  <c:y val="5.0600673825665944E-2"/>
                </c:manualLayout>
              </c:layout>
              <c:dLblPos val="l"/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dLblPos val="l"/>
            <c:showVal val="1"/>
          </c:dLbls>
          <c:cat>
            <c:strRef>
              <c:f>Лист1!$A$2:$A$7</c:f>
              <c:strCache>
                <c:ptCount val="6"/>
                <c:pt idx="0">
                  <c:v>2007-2008 год</c:v>
                </c:pt>
                <c:pt idx="1">
                  <c:v>2008-2009 год</c:v>
                </c:pt>
                <c:pt idx="2">
                  <c:v>2009-2010 год</c:v>
                </c:pt>
                <c:pt idx="3">
                  <c:v>2010-2011 год</c:v>
                </c:pt>
                <c:pt idx="4">
                  <c:v>2011-2012 год</c:v>
                </c:pt>
                <c:pt idx="5">
                  <c:v>2012-2013</c:v>
                </c:pt>
              </c:strCache>
            </c:strRef>
          </c:cat>
          <c:val>
            <c:numRef>
              <c:f>Лист1!$D$2:$D$7</c:f>
              <c:numCache>
                <c:formatCode>0.0%</c:formatCode>
                <c:ptCount val="6"/>
                <c:pt idx="0" formatCode="0%">
                  <c:v>3.0000000000000005E-3</c:v>
                </c:pt>
                <c:pt idx="1">
                  <c:v>3.9000000000000007E-2</c:v>
                </c:pt>
                <c:pt idx="2">
                  <c:v>4.200000000000001E-2</c:v>
                </c:pt>
                <c:pt idx="3" formatCode="0%">
                  <c:v>4.0000000000000008E-2</c:v>
                </c:pt>
                <c:pt idx="4">
                  <c:v>5.8000000000000003E-2</c:v>
                </c:pt>
                <c:pt idx="5" formatCode="0.00%">
                  <c:v>7.6999999999999999E-2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Итого</c:v>
                </c:pt>
              </c:strCache>
            </c:strRef>
          </c:tx>
          <c:spPr>
            <a:ln w="63500">
              <a:solidFill>
                <a:srgbClr val="008000"/>
              </a:solidFill>
              <a:headEnd type="diamond"/>
              <a:tailEnd type="triangle"/>
            </a:ln>
          </c:spPr>
          <c:marker>
            <c:symbol val="diamond"/>
            <c:size val="5"/>
            <c:spPr>
              <a:ln>
                <a:tailEnd type="triangle"/>
              </a:ln>
            </c:spPr>
          </c:marker>
          <c:dLbls>
            <c:dLbl>
              <c:idx val="0"/>
              <c:layout>
                <c:manualLayout>
                  <c:x val="-0.10185185185185186"/>
                  <c:y val="-5.0600673825666126E-3"/>
                </c:manualLayout>
              </c:layout>
              <c:showVal val="1"/>
            </c:dLbl>
            <c:dLbl>
              <c:idx val="1"/>
              <c:layout>
                <c:manualLayout>
                  <c:x val="-4.7839506172839497E-2"/>
                  <c:y val="5.0600673825665993E-2"/>
                </c:manualLayout>
              </c:layout>
              <c:showVal val="1"/>
            </c:dLbl>
            <c:dLbl>
              <c:idx val="2"/>
              <c:layout>
                <c:manualLayout>
                  <c:x val="-8.0246913580246937E-2"/>
                  <c:y val="2.277030322154968E-2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2.7830370604116278E-2"/>
                </c:manualLayout>
              </c:layout>
              <c:showVal val="1"/>
            </c:dLbl>
            <c:dLbl>
              <c:idx val="4"/>
              <c:layout>
                <c:manualLayout>
                  <c:x val="-1.0802469135802472E-2"/>
                  <c:y val="4.3010572751816051E-2"/>
                </c:manualLayout>
              </c:layout>
              <c:showVal val="1"/>
            </c:dLbl>
            <c:dLbl>
              <c:idx val="5"/>
              <c:layout>
                <c:manualLayout>
                  <c:x val="-1.5432098765432216E-2"/>
                  <c:y val="3.2890437986682911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008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2007-2008 год</c:v>
                </c:pt>
                <c:pt idx="1">
                  <c:v>2008-2009 год</c:v>
                </c:pt>
                <c:pt idx="2">
                  <c:v>2009-2010 год</c:v>
                </c:pt>
                <c:pt idx="3">
                  <c:v>2010-2011 год</c:v>
                </c:pt>
                <c:pt idx="4">
                  <c:v>2011-2012 год</c:v>
                </c:pt>
                <c:pt idx="5">
                  <c:v>2012-2013</c:v>
                </c:pt>
              </c:strCache>
            </c:strRef>
          </c:cat>
          <c:val>
            <c:numRef>
              <c:f>Лист1!$E$2:$E$7</c:f>
              <c:numCache>
                <c:formatCode>0.0%</c:formatCode>
                <c:ptCount val="6"/>
                <c:pt idx="0">
                  <c:v>3.4000000000000002E-2</c:v>
                </c:pt>
                <c:pt idx="1">
                  <c:v>3.3000000000000002E-2</c:v>
                </c:pt>
                <c:pt idx="2" formatCode="0%">
                  <c:v>3.0000000000000002E-2</c:v>
                </c:pt>
                <c:pt idx="3">
                  <c:v>4.1000000000000002E-2</c:v>
                </c:pt>
                <c:pt idx="4">
                  <c:v>4.3000000000000003E-2</c:v>
                </c:pt>
                <c:pt idx="5" formatCode="0.00%">
                  <c:v>5.1999999999999998E-2</c:v>
                </c:pt>
              </c:numCache>
            </c:numRef>
          </c:val>
        </c:ser>
        <c:dLbls>
          <c:showVal val="1"/>
        </c:dLbls>
        <c:marker val="1"/>
        <c:axId val="78328576"/>
        <c:axId val="78330112"/>
      </c:lineChart>
      <c:catAx>
        <c:axId val="78328576"/>
        <c:scaling>
          <c:orientation val="minMax"/>
        </c:scaling>
        <c:axPos val="b"/>
        <c:minorGridlines>
          <c:spPr>
            <a:ln>
              <a:solidFill>
                <a:schemeClr val="tx2"/>
              </a:solidFill>
            </a:ln>
          </c:spPr>
        </c:minorGridlines>
        <c:numFmt formatCode="General" sourceLinked="1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78330112"/>
        <c:crosses val="autoZero"/>
        <c:auto val="1"/>
        <c:lblAlgn val="ctr"/>
        <c:lblOffset val="100"/>
      </c:catAx>
      <c:valAx>
        <c:axId val="78330112"/>
        <c:scaling>
          <c:orientation val="minMax"/>
        </c:scaling>
        <c:delete val="1"/>
        <c:axPos val="l"/>
        <c:majorGridlines/>
        <c:numFmt formatCode="0.00%" sourceLinked="1"/>
        <c:tickLblPos val="none"/>
        <c:crossAx val="78328576"/>
        <c:crosses val="autoZero"/>
        <c:crossBetween val="between"/>
      </c:valAx>
      <c:spPr>
        <a:ln w="38100"/>
      </c:spPr>
    </c:plotArea>
    <c:legend>
      <c:legendPos val="b"/>
      <c:layout/>
    </c:legend>
    <c:plotVisOnly val="1"/>
  </c:chart>
  <c:spPr>
    <a:gradFill flip="none" rotWithShape="1">
      <a:gsLst>
        <a:gs pos="65000">
          <a:srgbClr val="DDEBCF"/>
        </a:gs>
        <a:gs pos="50000">
          <a:srgbClr val="9CB86E"/>
        </a:gs>
        <a:gs pos="100000">
          <a:srgbClr val="156B13"/>
        </a:gs>
      </a:gsLst>
      <a:path path="circle">
        <a:fillToRect l="50000" t="50000" r="50000" b="50000"/>
      </a:path>
      <a:tileRect/>
    </a:gradFill>
    <a:effectLst>
      <a:softEdge rad="635000"/>
    </a:effectLst>
  </c:spPr>
  <c:txPr>
    <a:bodyPr/>
    <a:lstStyle/>
    <a:p>
      <a:pPr>
        <a:defRPr sz="1800"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Начальное звено</c:v>
                </c:pt>
              </c:strCache>
            </c:strRef>
          </c:tx>
          <c:spPr>
            <a:ln w="50800">
              <a:tailEnd type="none" w="sm" len="sm"/>
            </a:ln>
          </c:spPr>
          <c:dLbls>
            <c:dLbl>
              <c:idx val="4"/>
              <c:layout>
                <c:manualLayout>
                  <c:x val="7.716049382716049E-3"/>
                  <c:y val="0.11224130643577952"/>
                </c:manualLayout>
              </c:layout>
              <c:dLblPos val="t"/>
              <c:showVal val="1"/>
            </c:dLbl>
            <c:dLbl>
              <c:idx val="5"/>
              <c:layout>
                <c:manualLayout>
                  <c:x val="1.0802469135802356E-2"/>
                  <c:y val="0.12346543707935748"/>
                </c:manualLayout>
              </c:layout>
              <c:dLblPos val="t"/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Val val="1"/>
          </c:dLbls>
          <c:cat>
            <c:strRef>
              <c:f>Лист1!$A$2:$A$7</c:f>
              <c:strCache>
                <c:ptCount val="6"/>
                <c:pt idx="0">
                  <c:v>2007-2008 </c:v>
                </c:pt>
                <c:pt idx="1">
                  <c:v>2008-2009 </c:v>
                </c:pt>
                <c:pt idx="2">
                  <c:v>2009-2010 </c:v>
                </c:pt>
                <c:pt idx="3">
                  <c:v>2010-2011</c:v>
                </c:pt>
                <c:pt idx="4">
                  <c:v>2011-2012</c:v>
                </c:pt>
                <c:pt idx="5">
                  <c:v>2012-2013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0.61499999999999999</c:v>
                </c:pt>
                <c:pt idx="1">
                  <c:v>0.627</c:v>
                </c:pt>
                <c:pt idx="2">
                  <c:v>0.625</c:v>
                </c:pt>
                <c:pt idx="3">
                  <c:v>0.624</c:v>
                </c:pt>
                <c:pt idx="4">
                  <c:v>0.63300000000000001</c:v>
                </c:pt>
                <c:pt idx="5">
                  <c:v>0.65300000000000002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Среднее звено</c:v>
                </c:pt>
              </c:strCache>
            </c:strRef>
          </c:tx>
          <c:spPr>
            <a:ln w="50800"/>
          </c:spPr>
          <c:dLbls>
            <c:dLbl>
              <c:idx val="0"/>
              <c:layout>
                <c:manualLayout>
                  <c:x val="-2.4691358024691357E-2"/>
                  <c:y val="0.12065940441846298"/>
                </c:manualLayout>
              </c:layout>
              <c:dLblPos val="t"/>
              <c:showVal val="1"/>
            </c:dLbl>
            <c:dLbl>
              <c:idx val="1"/>
              <c:layout>
                <c:manualLayout>
                  <c:x val="0"/>
                  <c:y val="0.11224130643577952"/>
                </c:manualLayout>
              </c:layout>
              <c:dLblPos val="t"/>
              <c:showVal val="1"/>
            </c:dLbl>
            <c:dLbl>
              <c:idx val="2"/>
              <c:layout>
                <c:manualLayout>
                  <c:x val="-1.5432098765432098E-3"/>
                  <c:y val="0.13188353506204095"/>
                </c:manualLayout>
              </c:layout>
              <c:dLblPos val="t"/>
              <c:showVal val="1"/>
            </c:dLbl>
            <c:dLbl>
              <c:idx val="3"/>
              <c:layout>
                <c:manualLayout>
                  <c:x val="3.0864197530864196E-3"/>
                  <c:y val="0.12065940441846298"/>
                </c:manualLayout>
              </c:layout>
              <c:dLblPos val="t"/>
              <c:showVal val="1"/>
            </c:dLbl>
            <c:dLbl>
              <c:idx val="4"/>
              <c:layout>
                <c:manualLayout>
                  <c:x val="0"/>
                  <c:y val="0.12346543707935748"/>
                </c:manualLayout>
              </c:layout>
              <c:dLblPos val="t"/>
              <c:showVal val="1"/>
            </c:dLbl>
            <c:dLbl>
              <c:idx val="5"/>
              <c:layout>
                <c:manualLayout>
                  <c:x val="0"/>
                  <c:y val="0.12907750240114646"/>
                </c:manualLayout>
              </c:layout>
              <c:dLblPos val="t"/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Val val="1"/>
          </c:dLbls>
          <c:cat>
            <c:strRef>
              <c:f>Лист1!$A$2:$A$7</c:f>
              <c:strCache>
                <c:ptCount val="6"/>
                <c:pt idx="0">
                  <c:v>2007-2008 </c:v>
                </c:pt>
                <c:pt idx="1">
                  <c:v>2008-2009 </c:v>
                </c:pt>
                <c:pt idx="2">
                  <c:v>2009-2010 </c:v>
                </c:pt>
                <c:pt idx="3">
                  <c:v>2010-2011</c:v>
                </c:pt>
                <c:pt idx="4">
                  <c:v>2011-2012</c:v>
                </c:pt>
                <c:pt idx="5">
                  <c:v>2012-2013</c:v>
                </c:pt>
              </c:strCache>
            </c:strRef>
          </c:cat>
          <c:val>
            <c:numRef>
              <c:f>Лист1!$C$2:$C$7</c:f>
              <c:numCache>
                <c:formatCode>0%</c:formatCode>
                <c:ptCount val="6"/>
                <c:pt idx="0">
                  <c:v>0.49299999999999999</c:v>
                </c:pt>
                <c:pt idx="1">
                  <c:v>0.48199999999999998</c:v>
                </c:pt>
                <c:pt idx="2">
                  <c:v>0.47</c:v>
                </c:pt>
                <c:pt idx="3">
                  <c:v>0.45700000000000002</c:v>
                </c:pt>
                <c:pt idx="4">
                  <c:v>0.47299999999999998</c:v>
                </c:pt>
                <c:pt idx="5">
                  <c:v>0.498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Старшее звено</c:v>
                </c:pt>
              </c:strCache>
            </c:strRef>
          </c:tx>
          <c:spPr>
            <a:ln w="50800"/>
          </c:spPr>
          <c:dLbls>
            <c:dLbl>
              <c:idx val="0"/>
              <c:layout>
                <c:manualLayout>
                  <c:x val="-3.7037158549625741E-2"/>
                  <c:y val="5.3314620556995276E-2"/>
                </c:manualLayout>
              </c:layout>
              <c:dLblPos val="t"/>
              <c:showVal val="1"/>
            </c:dLbl>
            <c:dLbl>
              <c:idx val="3"/>
              <c:layout>
                <c:manualLayout>
                  <c:x val="4.6296296296296294E-2"/>
                  <c:y val="7.8568914505045662E-2"/>
                </c:manualLayout>
              </c:layout>
              <c:dLblPos val="t"/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Val val="1"/>
          </c:dLbls>
          <c:cat>
            <c:strRef>
              <c:f>Лист1!$A$2:$A$7</c:f>
              <c:strCache>
                <c:ptCount val="6"/>
                <c:pt idx="0">
                  <c:v>2007-2008 </c:v>
                </c:pt>
                <c:pt idx="1">
                  <c:v>2008-2009 </c:v>
                </c:pt>
                <c:pt idx="2">
                  <c:v>2009-2010 </c:v>
                </c:pt>
                <c:pt idx="3">
                  <c:v>2010-2011</c:v>
                </c:pt>
                <c:pt idx="4">
                  <c:v>2011-2012</c:v>
                </c:pt>
                <c:pt idx="5">
                  <c:v>2012-2013</c:v>
                </c:pt>
              </c:strCache>
            </c:strRef>
          </c:cat>
          <c:val>
            <c:numRef>
              <c:f>Лист1!$D$2:$D$7</c:f>
              <c:numCache>
                <c:formatCode>0%</c:formatCode>
                <c:ptCount val="6"/>
                <c:pt idx="0">
                  <c:v>0.51300000000000001</c:v>
                </c:pt>
                <c:pt idx="1">
                  <c:v>0.53100000000000003</c:v>
                </c:pt>
                <c:pt idx="2">
                  <c:v>0.56000000000000005</c:v>
                </c:pt>
                <c:pt idx="3">
                  <c:v>0.59899999999999998</c:v>
                </c:pt>
                <c:pt idx="4">
                  <c:v>0.66500000000000004</c:v>
                </c:pt>
                <c:pt idx="5">
                  <c:v>0.70199999999999996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Итого</c:v>
                </c:pt>
              </c:strCache>
            </c:strRef>
          </c:tx>
          <c:spPr>
            <a:ln w="50800">
              <a:solidFill>
                <a:schemeClr val="accent4">
                  <a:lumMod val="50000"/>
                </a:schemeClr>
              </a:solidFill>
            </a:ln>
          </c:spPr>
          <c:dLbls>
            <c:dLbl>
              <c:idx val="0"/>
              <c:layout>
                <c:manualLayout>
                  <c:x val="-2.4691358024691357E-2"/>
                  <c:y val="-5.6120653217889248E-3"/>
                </c:manualLayout>
              </c:layout>
              <c:dLblPos val="t"/>
              <c:showVal val="1"/>
            </c:dLbl>
            <c:dLbl>
              <c:idx val="1"/>
              <c:layout>
                <c:manualLayout>
                  <c:x val="2.4691358024691357E-2"/>
                  <c:y val="9.2599077809518107E-2"/>
                </c:manualLayout>
              </c:layout>
              <c:dLblPos val="t"/>
              <c:showVal val="1"/>
            </c:dLbl>
            <c:dLbl>
              <c:idx val="2"/>
              <c:layout>
                <c:manualLayout>
                  <c:x val="4.6296296296296294E-3"/>
                  <c:y val="0.11504733909667401"/>
                </c:manualLayout>
              </c:layout>
              <c:dLblPos val="t"/>
              <c:showVal val="1"/>
            </c:dLbl>
            <c:dLbl>
              <c:idx val="3"/>
              <c:layout>
                <c:manualLayout>
                  <c:x val="3.0864197530864196E-3"/>
                  <c:y val="0.11785337175756851"/>
                </c:manualLayout>
              </c:layout>
              <c:dLblPos val="t"/>
              <c:showVal val="1"/>
            </c:dLbl>
            <c:dLbl>
              <c:idx val="4"/>
              <c:layout>
                <c:manualLayout>
                  <c:x val="0"/>
                  <c:y val="0.12627146974025197"/>
                </c:manualLayout>
              </c:layout>
              <c:dLblPos val="t"/>
              <c:showVal val="1"/>
            </c:dLbl>
            <c:dLbl>
              <c:idx val="5"/>
              <c:layout>
                <c:manualLayout>
                  <c:x val="7.716049382716049E-3"/>
                  <c:y val="0.13188353506204095"/>
                </c:manualLayout>
              </c:layout>
              <c:dLblPos val="t"/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Val val="1"/>
          </c:dLbls>
          <c:cat>
            <c:strRef>
              <c:f>Лист1!$A$2:$A$7</c:f>
              <c:strCache>
                <c:ptCount val="6"/>
                <c:pt idx="0">
                  <c:v>2007-2008 </c:v>
                </c:pt>
                <c:pt idx="1">
                  <c:v>2008-2009 </c:v>
                </c:pt>
                <c:pt idx="2">
                  <c:v>2009-2010 </c:v>
                </c:pt>
                <c:pt idx="3">
                  <c:v>2010-2011</c:v>
                </c:pt>
                <c:pt idx="4">
                  <c:v>2011-2012</c:v>
                </c:pt>
                <c:pt idx="5">
                  <c:v>2012-2013</c:v>
                </c:pt>
              </c:strCache>
            </c:strRef>
          </c:cat>
          <c:val>
            <c:numRef>
              <c:f>Лист1!$E$2:$E$7</c:f>
              <c:numCache>
                <c:formatCode>0%</c:formatCode>
                <c:ptCount val="6"/>
                <c:pt idx="0">
                  <c:v>0.53400000000000003</c:v>
                </c:pt>
                <c:pt idx="1">
                  <c:v>0.52500000000000002</c:v>
                </c:pt>
                <c:pt idx="2">
                  <c:v>0.52800000000000002</c:v>
                </c:pt>
                <c:pt idx="3">
                  <c:v>0.52900000000000003</c:v>
                </c:pt>
                <c:pt idx="4">
                  <c:v>0.54700000000000004</c:v>
                </c:pt>
                <c:pt idx="5">
                  <c:v>0.57199999999999995</c:v>
                </c:pt>
              </c:numCache>
            </c:numRef>
          </c:val>
        </c:ser>
        <c:dLbls>
          <c:dLblPos val="t"/>
          <c:showVal val="1"/>
        </c:dLbls>
        <c:marker val="1"/>
        <c:axId val="85727104"/>
        <c:axId val="87193088"/>
      </c:lineChart>
      <c:catAx>
        <c:axId val="85727104"/>
        <c:scaling>
          <c:orientation val="minMax"/>
        </c:scaling>
        <c:axPos val="b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87193088"/>
        <c:crosses val="autoZero"/>
        <c:auto val="1"/>
        <c:lblAlgn val="ctr"/>
        <c:lblOffset val="100"/>
      </c:catAx>
      <c:valAx>
        <c:axId val="87193088"/>
        <c:scaling>
          <c:orientation val="minMax"/>
          <c:min val="0.4"/>
        </c:scaling>
        <c:delete val="1"/>
        <c:axPos val="l"/>
        <c:majorGridlines/>
        <c:numFmt formatCode="0%" sourceLinked="1"/>
        <c:tickLblPos val="nextTo"/>
        <c:crossAx val="85727104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8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Ряд1</c:v>
                </c:pt>
              </c:strCache>
            </c:strRef>
          </c:tx>
          <c:spPr>
            <a:ln w="47625">
              <a:solidFill>
                <a:srgbClr val="CC3300"/>
              </a:solidFill>
            </a:ln>
          </c:spPr>
          <c:marker>
            <c:spPr>
              <a:solidFill>
                <a:srgbClr val="CC3300"/>
              </a:solidFill>
            </c:spPr>
          </c:marker>
          <c:cat>
            <c:strRef>
              <c:f>Лист1!$A$2:$A$33</c:f>
              <c:strCache>
                <c:ptCount val="32"/>
                <c:pt idx="0">
                  <c:v>Ивановская СОШ</c:v>
                </c:pt>
                <c:pt idx="1">
                  <c:v>Зай-Каратайская ООШ</c:v>
                </c:pt>
                <c:pt idx="2">
                  <c:v>СОШ №8</c:v>
                </c:pt>
                <c:pt idx="3">
                  <c:v>Старо-Иштерякская ООШ</c:v>
                </c:pt>
                <c:pt idx="4">
                  <c:v>Шугуровская СОШ им.Чкал.</c:v>
                </c:pt>
                <c:pt idx="5">
                  <c:v>Зеленорощинская СОШ им.Горь.</c:v>
                </c:pt>
                <c:pt idx="6">
                  <c:v>Подлесная ООШ</c:v>
                </c:pt>
                <c:pt idx="7">
                  <c:v>Нижнечершилинская СОШ</c:v>
                </c:pt>
                <c:pt idx="8">
                  <c:v>Урдалинская ООШ</c:v>
                </c:pt>
                <c:pt idx="9">
                  <c:v>Куакбашская ООШ</c:v>
                </c:pt>
                <c:pt idx="10">
                  <c:v>Урмышлинская ООШ</c:v>
                </c:pt>
                <c:pt idx="11">
                  <c:v>Старописьмянская ООШ</c:v>
                </c:pt>
                <c:pt idx="12">
                  <c:v>Сарабикуловская ООШ</c:v>
                </c:pt>
                <c:pt idx="13">
                  <c:v>Новочершилинская ООШ</c:v>
                </c:pt>
                <c:pt idx="14">
                  <c:v>Каркалинская ООШ</c:v>
                </c:pt>
                <c:pt idx="15">
                  <c:v>Мордва-Кармалкинская ООШ</c:v>
                </c:pt>
                <c:pt idx="16">
                  <c:v>СОШ №5</c:v>
                </c:pt>
                <c:pt idx="17">
                  <c:v>СОШ №7</c:v>
                </c:pt>
                <c:pt idx="18">
                  <c:v>СОШ №4</c:v>
                </c:pt>
                <c:pt idx="19">
                  <c:v>СОШ №2</c:v>
                </c:pt>
                <c:pt idx="20">
                  <c:v>СОШ №3</c:v>
                </c:pt>
                <c:pt idx="21">
                  <c:v>Лицей №12</c:v>
                </c:pt>
                <c:pt idx="22">
                  <c:v>СОШ №1</c:v>
                </c:pt>
                <c:pt idx="23">
                  <c:v>Тимяшевская СОШ</c:v>
                </c:pt>
                <c:pt idx="24">
                  <c:v>Сугушлинская ООШ</c:v>
                </c:pt>
                <c:pt idx="25">
                  <c:v>СОШ №6</c:v>
                </c:pt>
                <c:pt idx="26">
                  <c:v>СОШ № 13</c:v>
                </c:pt>
                <c:pt idx="27">
                  <c:v>Гимназия №11</c:v>
                </c:pt>
                <c:pt idx="28">
                  <c:v>Старокувакская СОШ</c:v>
                </c:pt>
                <c:pt idx="29">
                  <c:v>СОШ №10</c:v>
                </c:pt>
                <c:pt idx="30">
                  <c:v>Федотовская ООШ</c:v>
                </c:pt>
                <c:pt idx="31">
                  <c:v>Керлигачская ООШ</c:v>
                </c:pt>
              </c:strCache>
            </c:strRef>
          </c:cat>
          <c:val>
            <c:numRef>
              <c:f>Лист1!$B$2:$B$33</c:f>
              <c:numCache>
                <c:formatCode>0.00%</c:formatCode>
                <c:ptCount val="32"/>
                <c:pt idx="0">
                  <c:v>0.25</c:v>
                </c:pt>
                <c:pt idx="1">
                  <c:v>0.14285714285714293</c:v>
                </c:pt>
                <c:pt idx="2">
                  <c:v>0.12236842105263158</c:v>
                </c:pt>
                <c:pt idx="3">
                  <c:v>9.0909090909090981E-2</c:v>
                </c:pt>
                <c:pt idx="4">
                  <c:v>8.5106382978723444E-2</c:v>
                </c:pt>
                <c:pt idx="5">
                  <c:v>5.7692307692307716E-2</c:v>
                </c:pt>
                <c:pt idx="6">
                  <c:v>5.5555555555555566E-2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-5.4945054945054759E-3</c:v>
                </c:pt>
                <c:pt idx="17">
                  <c:v>-1.4076576576576572E-2</c:v>
                </c:pt>
                <c:pt idx="18">
                  <c:v>-1.5015015015015013E-2</c:v>
                </c:pt>
                <c:pt idx="19">
                  <c:v>-1.9047619047619094E-2</c:v>
                </c:pt>
                <c:pt idx="20">
                  <c:v>-2.0000000000000021E-2</c:v>
                </c:pt>
                <c:pt idx="21">
                  <c:v>-2.1386268918622612E-2</c:v>
                </c:pt>
                <c:pt idx="22">
                  <c:v>-3.3333333333333333E-2</c:v>
                </c:pt>
                <c:pt idx="23">
                  <c:v>-3.6585365853658521E-2</c:v>
                </c:pt>
                <c:pt idx="24">
                  <c:v>-5.5555555555555566E-2</c:v>
                </c:pt>
                <c:pt idx="25">
                  <c:v>-8.2603050957481397E-2</c:v>
                </c:pt>
                <c:pt idx="26">
                  <c:v>-8.3636363636363661E-2</c:v>
                </c:pt>
                <c:pt idx="27">
                  <c:v>-0.1</c:v>
                </c:pt>
                <c:pt idx="28">
                  <c:v>-0.16083916083916092</c:v>
                </c:pt>
                <c:pt idx="29">
                  <c:v>-0.16666666666666663</c:v>
                </c:pt>
                <c:pt idx="30">
                  <c:v>-0.28571428571428586</c:v>
                </c:pt>
                <c:pt idx="31">
                  <c:v>-0.40000000000000008</c:v>
                </c:pt>
              </c:numCache>
            </c:numRef>
          </c:val>
        </c:ser>
        <c:marker val="1"/>
        <c:axId val="78826112"/>
        <c:axId val="78832384"/>
      </c:lineChart>
      <c:catAx>
        <c:axId val="78826112"/>
        <c:scaling>
          <c:orientation val="minMax"/>
        </c:scaling>
        <c:axPos val="b"/>
        <c:majorGridlines/>
        <c:tickLblPos val="nextTo"/>
        <c:txPr>
          <a:bodyPr rot="-5400000" vert="horz" anchor="b" anchorCtr="1"/>
          <a:lstStyle/>
          <a:p>
            <a:pPr>
              <a:defRPr sz="1400"/>
            </a:pPr>
            <a:endParaRPr lang="ru-RU"/>
          </a:p>
        </c:txPr>
        <c:crossAx val="78832384"/>
        <c:crosses val="autoZero"/>
        <c:auto val="1"/>
        <c:lblAlgn val="ctr"/>
        <c:lblOffset val="100"/>
      </c:catAx>
      <c:valAx>
        <c:axId val="78832384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788261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plotArea>
      <c:layout/>
      <c:lineChart>
        <c:grouping val="standard"/>
        <c:ser>
          <c:idx val="0"/>
          <c:order val="0"/>
          <c:tx>
            <c:strRef>
              <c:f>Лист1!$A$2</c:f>
              <c:strCache>
                <c:ptCount val="1"/>
                <c:pt idx="0">
                  <c:v>СОШ №4</c:v>
                </c:pt>
              </c:strCache>
            </c:strRef>
          </c:tx>
          <c:spPr>
            <a:ln w="38100">
              <a:solidFill>
                <a:srgbClr val="00B05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8.5333041872094947E-3"/>
                  <c:y val="-9.6095423512204525E-3"/>
                </c:manualLayout>
              </c:layout>
              <c:dLblPos val="l"/>
              <c:showVal val="1"/>
            </c:dLbl>
            <c:dLbl>
              <c:idx val="1"/>
              <c:layout>
                <c:manualLayout>
                  <c:x val="9.2444128694769548E-2"/>
                  <c:y val="-3.8438169404881796E-2"/>
                </c:manualLayout>
              </c:layout>
              <c:dLblPos val="l"/>
              <c:showVal val="1"/>
            </c:dLbl>
            <c:dLbl>
              <c:idx val="2"/>
              <c:layout>
                <c:manualLayout>
                  <c:x val="9.8132998152909323E-2"/>
                  <c:y val="-2.1621470290246008E-2"/>
                </c:manualLayout>
              </c:layout>
              <c:dLblPos val="l"/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009900"/>
                    </a:solidFill>
                  </a:defRPr>
                </a:pPr>
                <a:endParaRPr lang="ru-RU"/>
              </a:p>
            </c:txPr>
            <c:dLblPos val="l"/>
            <c:showVal val="1"/>
          </c:dLbls>
          <c:cat>
            <c:strRef>
              <c:f>Лист1!$B$1:$D$1</c:f>
              <c:strCache>
                <c:ptCount val="3"/>
                <c:pt idx="0">
                  <c:v>начальное</c:v>
                </c:pt>
                <c:pt idx="1">
                  <c:v>среднее</c:v>
                </c:pt>
                <c:pt idx="2">
                  <c:v>старшее</c:v>
                </c:pt>
              </c:strCache>
            </c:strRef>
          </c:cat>
          <c:val>
            <c:numRef>
              <c:f>Лист1!$B$2:$D$2</c:f>
              <c:numCache>
                <c:formatCode>0.0%</c:formatCode>
                <c:ptCount val="3"/>
                <c:pt idx="0">
                  <c:v>0.72000000000000008</c:v>
                </c:pt>
                <c:pt idx="1">
                  <c:v>0.45600000000000002</c:v>
                </c:pt>
                <c:pt idx="2">
                  <c:v>0.52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СОШ №10</c:v>
                </c:pt>
              </c:strCache>
            </c:strRef>
          </c:tx>
          <c:spPr>
            <a:ln w="38100">
              <a:solidFill>
                <a:srgbClr val="CC66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3.98221981925969E-2"/>
                  <c:y val="5.338516937385885E-2"/>
                </c:manualLayout>
              </c:layout>
              <c:dLblPos val="t"/>
              <c:showVal val="1"/>
            </c:dLbl>
            <c:dLbl>
              <c:idx val="1"/>
              <c:layout>
                <c:manualLayout>
                  <c:x val="1.4222061659729906E-2"/>
                  <c:y val="8.2687652797398328E-2"/>
                </c:manualLayout>
              </c:layout>
              <c:dLblPos val="t"/>
              <c:showVal val="1"/>
            </c:dLbl>
            <c:dLbl>
              <c:idx val="2"/>
              <c:layout>
                <c:manualLayout>
                  <c:x val="3.4133216748837986E-2"/>
                  <c:y val="4.6086078799760588E-3"/>
                </c:manualLayout>
              </c:layout>
              <c:dLblPos val="t"/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A251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t"/>
            <c:showVal val="1"/>
          </c:dLbls>
          <c:cat>
            <c:strRef>
              <c:f>Лист1!$B$1:$D$1</c:f>
              <c:strCache>
                <c:ptCount val="3"/>
                <c:pt idx="0">
                  <c:v>начальное</c:v>
                </c:pt>
                <c:pt idx="1">
                  <c:v>среднее</c:v>
                </c:pt>
                <c:pt idx="2">
                  <c:v>старшее</c:v>
                </c:pt>
              </c:strCache>
            </c:strRef>
          </c:cat>
          <c:val>
            <c:numRef>
              <c:f>Лист1!$B$3:$D$3</c:f>
              <c:numCache>
                <c:formatCode>0.0%</c:formatCode>
                <c:ptCount val="3"/>
                <c:pt idx="0">
                  <c:v>0.67700000000000016</c:v>
                </c:pt>
                <c:pt idx="1">
                  <c:v>0.35100000000000003</c:v>
                </c:pt>
                <c:pt idx="2">
                  <c:v>0.64000000000000012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СОШ №13</c:v>
                </c:pt>
              </c:strCache>
            </c:strRef>
          </c:tx>
          <c:spPr>
            <a:ln w="38100">
              <a:solidFill>
                <a:srgbClr val="7030A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3.1288782019768202E-2"/>
                  <c:y val="7.8336420155919982E-3"/>
                </c:manualLayout>
              </c:layout>
              <c:dLblPos val="t"/>
              <c:showVal val="1"/>
            </c:dLbl>
            <c:dLbl>
              <c:idx val="1"/>
              <c:layout>
                <c:manualLayout>
                  <c:x val="1.9910931117869572E-2"/>
                  <c:y val="9.1647416054594324E-2"/>
                </c:manualLayout>
              </c:layout>
              <c:dLblPos val="t"/>
              <c:showVal val="1"/>
            </c:dLbl>
            <c:dLbl>
              <c:idx val="2"/>
              <c:layout>
                <c:manualLayout>
                  <c:x val="5.6888582595777372E-2"/>
                  <c:y val="6.1852916496103603E-2"/>
                </c:manualLayout>
              </c:layout>
              <c:dLblPos val="t"/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t"/>
            <c:showVal val="1"/>
          </c:dLbls>
          <c:cat>
            <c:strRef>
              <c:f>Лист1!$B$1:$D$1</c:f>
              <c:strCache>
                <c:ptCount val="3"/>
                <c:pt idx="0">
                  <c:v>начальное</c:v>
                </c:pt>
                <c:pt idx="1">
                  <c:v>среднее</c:v>
                </c:pt>
                <c:pt idx="2">
                  <c:v>старшее</c:v>
                </c:pt>
              </c:strCache>
            </c:strRef>
          </c:cat>
          <c:val>
            <c:numRef>
              <c:f>Лист1!$B$4:$D$4</c:f>
              <c:numCache>
                <c:formatCode>0.0%</c:formatCode>
                <c:ptCount val="3"/>
                <c:pt idx="0">
                  <c:v>0.52300000000000002</c:v>
                </c:pt>
                <c:pt idx="1">
                  <c:v>0.44500000000000001</c:v>
                </c:pt>
                <c:pt idx="2">
                  <c:v>0.47000000000000003</c:v>
                </c:pt>
              </c:numCache>
            </c:numRef>
          </c:val>
          <c:smooth val="1"/>
        </c:ser>
        <c:dLbls>
          <c:showVal val="1"/>
        </c:dLbls>
        <c:marker val="1"/>
        <c:axId val="78874880"/>
        <c:axId val="78884864"/>
      </c:lineChart>
      <c:catAx>
        <c:axId val="78874880"/>
        <c:scaling>
          <c:orientation val="minMax"/>
        </c:scaling>
        <c:axPos val="b"/>
        <c:majorGridlines/>
        <c:tickLblPos val="nextTo"/>
        <c:crossAx val="78884864"/>
        <c:crosses val="autoZero"/>
        <c:auto val="1"/>
        <c:lblAlgn val="ctr"/>
        <c:lblOffset val="100"/>
      </c:catAx>
      <c:valAx>
        <c:axId val="78884864"/>
        <c:scaling>
          <c:orientation val="minMax"/>
          <c:max val="0.80000000000000104"/>
          <c:min val="0.30000000000000032"/>
        </c:scaling>
        <c:axPos val="l"/>
        <c:majorGridlines/>
        <c:numFmt formatCode="0.0%" sourceLinked="1"/>
        <c:tickLblPos val="nextTo"/>
        <c:crossAx val="7887488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3.9822086206977643E-2"/>
          <c:y val="0.90951903439655069"/>
          <c:w val="0.95072386384430063"/>
          <c:h val="6.3217109886949452E-2"/>
        </c:manualLayout>
      </c:layout>
      <c:txPr>
        <a:bodyPr/>
        <a:lstStyle/>
        <a:p>
          <a:pPr>
            <a:defRPr spc="0">
              <a:latin typeface="Arial Narrow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0"/>
      <c:depthPercent val="100"/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2009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11337467839048128"/>
                </c:manualLayout>
              </c:layout>
              <c:showVal val="1"/>
            </c:dLbl>
            <c:dLbl>
              <c:idx val="1"/>
              <c:layout>
                <c:manualLayout>
                  <c:x val="4.1666666666666683E-3"/>
                  <c:y val="9.4478898658734448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8.5031008792861254E-2"/>
                </c:manualLayout>
              </c:layout>
              <c:showVal val="1"/>
            </c:dLbl>
            <c:dLbl>
              <c:idx val="6"/>
              <c:layout>
                <c:manualLayout>
                  <c:x val="2.7777777777778043E-3"/>
                  <c:y val="1.1809862332341799E-2"/>
                </c:manualLayout>
              </c:layout>
              <c:showVal val="1"/>
            </c:dLbl>
            <c:dLbl>
              <c:idx val="20"/>
              <c:layout>
                <c:manualLayout>
                  <c:x val="0"/>
                  <c:y val="1.1809862332341799E-2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Всего</c:v>
                </c:pt>
                <c:pt idx="1">
                  <c:v>Золото</c:v>
                </c:pt>
                <c:pt idx="2">
                  <c:v>Серебро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6.2E-2</c:v>
                </c:pt>
                <c:pt idx="1">
                  <c:v>3.6999999999999998E-2</c:v>
                </c:pt>
                <c:pt idx="2">
                  <c:v>2.5000000000000001E-2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</c:v>
                </c:pt>
              </c:strCache>
            </c:strRef>
          </c:tx>
          <c:dLbls>
            <c:dLbl>
              <c:idx val="0"/>
              <c:layout>
                <c:manualLayout>
                  <c:x val="2.7777777777777913E-3"/>
                  <c:y val="0.21257752198215238"/>
                </c:manualLayout>
              </c:layout>
              <c:showVal val="1"/>
            </c:dLbl>
            <c:dLbl>
              <c:idx val="1"/>
              <c:layout>
                <c:manualLayout>
                  <c:x val="4.1666666666666683E-3"/>
                  <c:y val="0.11573665085694999"/>
                </c:manualLayout>
              </c:layout>
              <c:showVal val="1"/>
            </c:dLbl>
            <c:dLbl>
              <c:idx val="2"/>
              <c:layout>
                <c:manualLayout>
                  <c:x val="2.7777777777777913E-3"/>
                  <c:y val="0.13699440305516541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8.0307063859924213E-2"/>
                </c:manualLayout>
              </c:layout>
              <c:showVal val="1"/>
            </c:dLbl>
            <c:dLbl>
              <c:idx val="4"/>
              <c:layout>
                <c:manualLayout>
                  <c:x val="-4.1666666666666423E-3"/>
                  <c:y val="0.1062887609910762"/>
                </c:manualLayout>
              </c:layout>
              <c:showVal val="1"/>
            </c:dLbl>
            <c:dLbl>
              <c:idx val="5"/>
              <c:layout>
                <c:manualLayout>
                  <c:x val="5.5555555555555775E-3"/>
                  <c:y val="0.1062887609910762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7.7945091393455887E-2"/>
                </c:manualLayout>
              </c:layout>
              <c:showVal val="1"/>
            </c:dLbl>
            <c:dLbl>
              <c:idx val="7"/>
              <c:layout>
                <c:manualLayout>
                  <c:x val="2.7777777777778043E-3"/>
                  <c:y val="8.5031008792861268E-2"/>
                </c:manualLayout>
              </c:layout>
              <c:showVal val="1"/>
            </c:dLbl>
            <c:dLbl>
              <c:idx val="8"/>
              <c:layout>
                <c:manualLayout>
                  <c:x val="-1.3888888888888967E-3"/>
                  <c:y val="6.8497201527582513E-2"/>
                </c:manualLayout>
              </c:layout>
              <c:showVal val="1"/>
            </c:dLbl>
            <c:dLbl>
              <c:idx val="9"/>
              <c:layout>
                <c:manualLayout>
                  <c:x val="0"/>
                  <c:y val="8.2669036326392706E-2"/>
                </c:manualLayout>
              </c:layout>
              <c:showVal val="1"/>
            </c:dLbl>
            <c:dLbl>
              <c:idx val="10"/>
              <c:layout>
                <c:manualLayout>
                  <c:x val="2.7777777777778542E-3"/>
                  <c:y val="0.11101270592401292"/>
                </c:manualLayout>
              </c:layout>
              <c:showVal val="1"/>
            </c:dLbl>
            <c:dLbl>
              <c:idx val="11"/>
              <c:layout>
                <c:manualLayout>
                  <c:x val="-2.7777777777778043E-3"/>
                  <c:y val="8.2669036326392706E-2"/>
                </c:manualLayout>
              </c:layout>
              <c:showVal val="1"/>
            </c:dLbl>
            <c:dLbl>
              <c:idx val="12"/>
              <c:layout>
                <c:manualLayout>
                  <c:x val="5.5555555555555558E-3"/>
                  <c:y val="6.613522906111409E-2"/>
                </c:manualLayout>
              </c:layout>
              <c:showVal val="1"/>
            </c:dLbl>
            <c:dLbl>
              <c:idx val="13"/>
              <c:layout>
                <c:manualLayout>
                  <c:x val="0"/>
                  <c:y val="8.2669036326392706E-2"/>
                </c:manualLayout>
              </c:layout>
              <c:showVal val="1"/>
            </c:dLbl>
            <c:dLbl>
              <c:idx val="14"/>
              <c:layout>
                <c:manualLayout>
                  <c:x val="1.3888888888888967E-3"/>
                  <c:y val="8.5031008792861268E-2"/>
                </c:manualLayout>
              </c:layout>
              <c:showVal val="1"/>
            </c:dLbl>
            <c:dLbl>
              <c:idx val="15"/>
              <c:layout>
                <c:manualLayout>
                  <c:x val="9.7222222222222224E-3"/>
                  <c:y val="7.7945091393455887E-2"/>
                </c:manualLayout>
              </c:layout>
              <c:showVal val="1"/>
            </c:dLbl>
            <c:dLbl>
              <c:idx val="16"/>
              <c:layout>
                <c:manualLayout>
                  <c:x val="2.7777777777778043E-3"/>
                  <c:y val="7.3221146460518888E-2"/>
                </c:manualLayout>
              </c:layout>
              <c:showVal val="1"/>
            </c:dLbl>
            <c:dLbl>
              <c:idx val="17"/>
              <c:layout>
                <c:manualLayout>
                  <c:x val="2.7777777777778043E-3"/>
                  <c:y val="9.6840871125203065E-2"/>
                </c:manualLayout>
              </c:layout>
              <c:showVal val="1"/>
            </c:dLbl>
            <c:dLbl>
              <c:idx val="18"/>
              <c:layout>
                <c:manualLayout>
                  <c:x val="-2.7777777777778043E-3"/>
                  <c:y val="0.11809862332341819"/>
                </c:manualLayout>
              </c:layout>
              <c:showVal val="1"/>
            </c:dLbl>
            <c:dLbl>
              <c:idx val="19"/>
              <c:layout>
                <c:manualLayout>
                  <c:x val="4.1666666666665651E-3"/>
                  <c:y val="7.7945091393455887E-2"/>
                </c:manualLayout>
              </c:layout>
              <c:showVal val="1"/>
            </c:dLbl>
            <c:dLbl>
              <c:idx val="20"/>
              <c:layout>
                <c:manualLayout>
                  <c:x val="-2.7777777777778043E-3"/>
                  <c:y val="8.5031008792861268E-2"/>
                </c:manualLayout>
              </c:layout>
              <c:showVal val="1"/>
            </c:dLbl>
            <c:dLbl>
              <c:idx val="21"/>
              <c:layout>
                <c:manualLayout>
                  <c:x val="4.1666666666667681E-3"/>
                  <c:y val="7.0859173994050811E-2"/>
                </c:manualLayout>
              </c:layout>
              <c:showVal val="1"/>
            </c:dLbl>
            <c:dLbl>
              <c:idx val="22"/>
              <c:layout>
                <c:manualLayout>
                  <c:x val="4.1666666666666683E-3"/>
                  <c:y val="7.7945091393455887E-2"/>
                </c:manualLayout>
              </c:layout>
              <c:showVal val="1"/>
            </c:dLbl>
            <c:dLbl>
              <c:idx val="23"/>
              <c:layout>
                <c:manualLayout>
                  <c:x val="2.7777777777779041E-3"/>
                  <c:y val="0.1062887609910762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Всего</c:v>
                </c:pt>
                <c:pt idx="1">
                  <c:v>Золото</c:v>
                </c:pt>
                <c:pt idx="2">
                  <c:v>Серебро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0.12</c:v>
                </c:pt>
                <c:pt idx="1">
                  <c:v>6.5000000000000002E-2</c:v>
                </c:pt>
                <c:pt idx="2">
                  <c:v>0.05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2011</c:v>
                </c:pt>
              </c:strCache>
            </c:strRef>
          </c:tx>
          <c:dLbls>
            <c:dLbl>
              <c:idx val="0"/>
              <c:layout>
                <c:manualLayout>
                  <c:x val="2.3611111111111163E-2"/>
                  <c:y val="0.17714793498512704"/>
                </c:manualLayout>
              </c:layout>
              <c:showVal val="1"/>
            </c:dLbl>
            <c:dLbl>
              <c:idx val="1"/>
              <c:layout>
                <c:manualLayout>
                  <c:x val="3.4722222222222224E-2"/>
                  <c:y val="0.12990848565575991"/>
                </c:manualLayout>
              </c:layout>
              <c:showVal val="1"/>
            </c:dLbl>
            <c:dLbl>
              <c:idx val="2"/>
              <c:layout>
                <c:manualLayout>
                  <c:x val="3.194433508311461E-2"/>
                  <c:y val="0.10156481605813948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Всего</c:v>
                </c:pt>
                <c:pt idx="1">
                  <c:v>Золото</c:v>
                </c:pt>
                <c:pt idx="2">
                  <c:v>Серебро</c:v>
                </c:pt>
              </c:strCache>
            </c:strRef>
          </c:cat>
          <c:val>
            <c:numRef>
              <c:f>Лист1!$D$2:$D$4</c:f>
              <c:numCache>
                <c:formatCode>0.0%</c:formatCode>
                <c:ptCount val="3"/>
                <c:pt idx="0">
                  <c:v>9.9000000000000005E-2</c:v>
                </c:pt>
                <c:pt idx="1">
                  <c:v>5.8000000000000003E-2</c:v>
                </c:pt>
                <c:pt idx="2" formatCode="0%">
                  <c:v>4.02E-2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2012</c:v>
                </c:pt>
              </c:strCache>
            </c:strRef>
          </c:tx>
          <c:dLbls>
            <c:dLbl>
              <c:idx val="0"/>
              <c:layout>
                <c:manualLayout>
                  <c:x val="2.6388779527559057E-2"/>
                  <c:y val="0.10156463007605551"/>
                </c:manualLayout>
              </c:layout>
              <c:showVal val="1"/>
            </c:dLbl>
            <c:dLbl>
              <c:idx val="1"/>
              <c:layout>
                <c:manualLayout>
                  <c:x val="3.333333333333334E-2"/>
                  <c:y val="6.1411284128177424E-2"/>
                </c:manualLayout>
              </c:layout>
              <c:showVal val="1"/>
            </c:dLbl>
            <c:dLbl>
              <c:idx val="2"/>
              <c:layout>
                <c:manualLayout>
                  <c:x val="1.1111111111111125E-2"/>
                  <c:y val="0.1204605957898864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Всего</c:v>
                </c:pt>
                <c:pt idx="1">
                  <c:v>Золото</c:v>
                </c:pt>
                <c:pt idx="2">
                  <c:v>Серебро</c:v>
                </c:pt>
              </c:strCache>
            </c:strRef>
          </c:cat>
          <c:val>
            <c:numRef>
              <c:f>Лист1!$E$2:$E$4</c:f>
              <c:numCache>
                <c:formatCode>0.0%</c:formatCode>
                <c:ptCount val="3"/>
                <c:pt idx="0">
                  <c:v>9.8000000000000004E-2</c:v>
                </c:pt>
                <c:pt idx="1">
                  <c:v>6.2E-2</c:v>
                </c:pt>
                <c:pt idx="2">
                  <c:v>8.6999999999999994E-2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2013</c:v>
                </c:pt>
              </c:strCache>
            </c:strRef>
          </c:tx>
          <c:dLbls>
            <c:dLbl>
              <c:idx val="0"/>
              <c:layout>
                <c:manualLayout>
                  <c:x val="1.3888888888888889E-3"/>
                  <c:y val="5.6687339195240646E-2"/>
                </c:manualLayout>
              </c:layout>
              <c:showVal val="1"/>
            </c:dLbl>
            <c:dLbl>
              <c:idx val="1"/>
              <c:layout>
                <c:manualLayout>
                  <c:x val="6.9444444444444441E-3"/>
                  <c:y val="7.0859173994050756E-2"/>
                </c:manualLayout>
              </c:layout>
              <c:showVal val="1"/>
            </c:dLbl>
            <c:dLbl>
              <c:idx val="2"/>
              <c:layout>
                <c:manualLayout>
                  <c:x val="4.583333333333333E-2"/>
                  <c:y val="6.3773256594645722E-2"/>
                </c:manualLayout>
              </c:layout>
              <c:showVal val="1"/>
            </c:dLbl>
            <c:numFmt formatCode="0.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Всего</c:v>
                </c:pt>
                <c:pt idx="1">
                  <c:v>Золото</c:v>
                </c:pt>
                <c:pt idx="2">
                  <c:v>Серебро</c:v>
                </c:pt>
              </c:strCache>
            </c:strRef>
          </c:cat>
          <c:val>
            <c:numRef>
              <c:f>Лист1!$F$2:$F$4</c:f>
              <c:numCache>
                <c:formatCode>0.00%</c:formatCode>
                <c:ptCount val="3"/>
                <c:pt idx="0">
                  <c:v>0.11799999999999999</c:v>
                </c:pt>
                <c:pt idx="1">
                  <c:v>8.7999999999999995E-2</c:v>
                </c:pt>
                <c:pt idx="2">
                  <c:v>2.9000000000000001E-2</c:v>
                </c:pt>
              </c:numCache>
            </c:numRef>
          </c:val>
        </c:ser>
        <c:dLbls>
          <c:showVal val="1"/>
        </c:dLbls>
        <c:shape val="box"/>
        <c:axId val="79606528"/>
        <c:axId val="79608064"/>
        <c:axId val="79602112"/>
      </c:bar3DChart>
      <c:catAx>
        <c:axId val="79606528"/>
        <c:scaling>
          <c:orientation val="minMax"/>
        </c:scaling>
        <c:axPos val="b"/>
        <c:tickLblPos val="nextTo"/>
        <c:crossAx val="79608064"/>
        <c:crosses val="autoZero"/>
        <c:auto val="1"/>
        <c:lblAlgn val="ctr"/>
        <c:lblOffset val="100"/>
      </c:catAx>
      <c:valAx>
        <c:axId val="79608064"/>
        <c:scaling>
          <c:orientation val="minMax"/>
        </c:scaling>
        <c:axPos val="l"/>
        <c:majorGridlines/>
        <c:numFmt formatCode="0%" sourceLinked="1"/>
        <c:tickLblPos val="nextTo"/>
        <c:crossAx val="79606528"/>
        <c:crosses val="autoZero"/>
        <c:crossBetween val="between"/>
      </c:valAx>
      <c:serAx>
        <c:axId val="79602112"/>
        <c:scaling>
          <c:orientation val="minMax"/>
        </c:scaling>
        <c:axPos val="b"/>
        <c:tickLblPos val="nextTo"/>
        <c:crossAx val="79608064"/>
        <c:crosses val="autoZero"/>
      </c:ser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8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Val val="1"/>
          </c:dLbls>
          <c:cat>
            <c:strRef>
              <c:f>Лист1!$A$2:$A$9</c:f>
              <c:strCache>
                <c:ptCount val="8"/>
                <c:pt idx="0">
                  <c:v>2005-2006</c:v>
                </c:pt>
                <c:pt idx="1">
                  <c:v>2006-2007</c:v>
                </c:pt>
                <c:pt idx="2">
                  <c:v>2007-2008</c:v>
                </c:pt>
                <c:pt idx="3">
                  <c:v>2008-2009</c:v>
                </c:pt>
                <c:pt idx="4">
                  <c:v>2009-2010</c:v>
                </c:pt>
                <c:pt idx="5">
                  <c:v>2010-2011</c:v>
                </c:pt>
                <c:pt idx="6">
                  <c:v>2011-2012</c:v>
                </c:pt>
                <c:pt idx="7">
                  <c:v>2012-2013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10206</c:v>
                </c:pt>
                <c:pt idx="1">
                  <c:v>9614</c:v>
                </c:pt>
                <c:pt idx="2">
                  <c:v>9469</c:v>
                </c:pt>
                <c:pt idx="3">
                  <c:v>9211</c:v>
                </c:pt>
                <c:pt idx="4">
                  <c:v>9190</c:v>
                </c:pt>
                <c:pt idx="5">
                  <c:v>8993</c:v>
                </c:pt>
                <c:pt idx="6">
                  <c:v>8688</c:v>
                </c:pt>
                <c:pt idx="7">
                  <c:v>8454</c:v>
                </c:pt>
              </c:numCache>
            </c:numRef>
          </c:val>
        </c:ser>
        <c:marker val="1"/>
        <c:axId val="63810944"/>
        <c:axId val="63816832"/>
      </c:lineChart>
      <c:catAx>
        <c:axId val="63810944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latin typeface="Arial Narrow" pitchFamily="34" charset="0"/>
              </a:defRPr>
            </a:pPr>
            <a:endParaRPr lang="ru-RU"/>
          </a:p>
        </c:txPr>
        <c:crossAx val="63816832"/>
        <c:crosses val="autoZero"/>
        <c:auto val="1"/>
        <c:lblAlgn val="ctr"/>
        <c:lblOffset val="100"/>
      </c:catAx>
      <c:valAx>
        <c:axId val="63816832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638109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Val val="1"/>
          </c:dLbls>
          <c:cat>
            <c:strRef>
              <c:f>Лист1!$A$2:$A$6</c:f>
              <c:strCache>
                <c:ptCount val="5"/>
                <c:pt idx="0">
                  <c:v>2008-2009</c:v>
                </c:pt>
                <c:pt idx="1">
                  <c:v>2009-2010</c:v>
                </c:pt>
                <c:pt idx="2">
                  <c:v>2010-2011</c:v>
                </c:pt>
                <c:pt idx="3">
                  <c:v>2011-2012</c:v>
                </c:pt>
                <c:pt idx="4">
                  <c:v>2012-2013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126</c:v>
                </c:pt>
                <c:pt idx="1">
                  <c:v>119</c:v>
                </c:pt>
                <c:pt idx="2">
                  <c:v>138</c:v>
                </c:pt>
                <c:pt idx="3">
                  <c:v>128</c:v>
                </c:pt>
                <c:pt idx="4">
                  <c:v>128</c:v>
                </c:pt>
              </c:numCache>
            </c:numRef>
          </c:val>
          <c:smooth val="1"/>
        </c:ser>
        <c:marker val="1"/>
        <c:axId val="66237184"/>
        <c:axId val="66238720"/>
      </c:lineChart>
      <c:catAx>
        <c:axId val="66237184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latin typeface="Arial Narrow" pitchFamily="34" charset="0"/>
              </a:defRPr>
            </a:pPr>
            <a:endParaRPr lang="ru-RU"/>
          </a:p>
        </c:txPr>
        <c:crossAx val="66238720"/>
        <c:crosses val="autoZero"/>
        <c:auto val="1"/>
        <c:lblAlgn val="ctr"/>
        <c:lblOffset val="100"/>
      </c:catAx>
      <c:valAx>
        <c:axId val="66238720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662371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8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dLblPos val="t"/>
            <c:showVal val="1"/>
          </c:dLbls>
          <c:cat>
            <c:strRef>
              <c:f>Лист1!$A$2:$A$7</c:f>
              <c:strCache>
                <c:ptCount val="6"/>
                <c:pt idx="0">
                  <c:v>2007-2008</c:v>
                </c:pt>
                <c:pt idx="1">
                  <c:v>2008-2009</c:v>
                </c:pt>
                <c:pt idx="2">
                  <c:v>2009-2010</c:v>
                </c:pt>
                <c:pt idx="3">
                  <c:v>2010-2011</c:v>
                </c:pt>
                <c:pt idx="4">
                  <c:v>2011-2012</c:v>
                </c:pt>
                <c:pt idx="5">
                  <c:v>2012-2013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-145</c:v>
                </c:pt>
                <c:pt idx="1">
                  <c:v>-258</c:v>
                </c:pt>
                <c:pt idx="2">
                  <c:v>-21</c:v>
                </c:pt>
                <c:pt idx="3">
                  <c:v>-197</c:v>
                </c:pt>
                <c:pt idx="4">
                  <c:v>-305</c:v>
                </c:pt>
                <c:pt idx="5">
                  <c:v>-234</c:v>
                </c:pt>
              </c:numCache>
            </c:numRef>
          </c:val>
          <c:smooth val="1"/>
        </c:ser>
        <c:marker val="1"/>
        <c:axId val="64572416"/>
        <c:axId val="64586496"/>
      </c:lineChart>
      <c:catAx>
        <c:axId val="64572416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latin typeface="Arial Narrow" pitchFamily="34" charset="0"/>
              </a:defRPr>
            </a:pPr>
            <a:endParaRPr lang="ru-RU"/>
          </a:p>
        </c:txPr>
        <c:crossAx val="64586496"/>
        <c:crosses val="autoZero"/>
        <c:auto val="1"/>
        <c:lblAlgn val="ctr"/>
        <c:lblOffset val="100"/>
      </c:catAx>
      <c:valAx>
        <c:axId val="6458649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645724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8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Val val="1"/>
          </c:dLbls>
          <c:cat>
            <c:strRef>
              <c:f>Лист1!$A$2:$A$9</c:f>
              <c:strCache>
                <c:ptCount val="8"/>
                <c:pt idx="0">
                  <c:v>2005-2006</c:v>
                </c:pt>
                <c:pt idx="1">
                  <c:v>2006-2007</c:v>
                </c:pt>
                <c:pt idx="2">
                  <c:v>2007-2008</c:v>
                </c:pt>
                <c:pt idx="3">
                  <c:v>2008-2009</c:v>
                </c:pt>
                <c:pt idx="4">
                  <c:v>2009-2010</c:v>
                </c:pt>
                <c:pt idx="5">
                  <c:v>2010-2011</c:v>
                </c:pt>
                <c:pt idx="6">
                  <c:v>2011-2012</c:v>
                </c:pt>
                <c:pt idx="7">
                  <c:v>2012-2013</c:v>
                </c:pt>
              </c:strCache>
            </c:strRef>
          </c:cat>
          <c:val>
            <c:numRef>
              <c:f>Лист1!$B$2:$B$9</c:f>
              <c:numCache>
                <c:formatCode>0%</c:formatCode>
                <c:ptCount val="8"/>
                <c:pt idx="0" formatCode="0.0%">
                  <c:v>0.10700000000000001</c:v>
                </c:pt>
                <c:pt idx="1">
                  <c:v>8.0000000000000016E-2</c:v>
                </c:pt>
                <c:pt idx="2" formatCode="0.0%">
                  <c:v>4.3999999999999997E-2</c:v>
                </c:pt>
                <c:pt idx="3">
                  <c:v>4.0000000000000008E-2</c:v>
                </c:pt>
                <c:pt idx="4" formatCode="0.0%">
                  <c:v>4.1000000000000002E-2</c:v>
                </c:pt>
                <c:pt idx="5" formatCode="0.0%">
                  <c:v>3.5999999999999997E-2</c:v>
                </c:pt>
                <c:pt idx="6" formatCode="0.0%">
                  <c:v>4.200000000000001E-2</c:v>
                </c:pt>
                <c:pt idx="7" formatCode="0.00%">
                  <c:v>9.2000000000000026E-2</c:v>
                </c:pt>
              </c:numCache>
            </c:numRef>
          </c:val>
          <c:smooth val="1"/>
        </c:ser>
        <c:marker val="1"/>
        <c:axId val="66917120"/>
        <c:axId val="66918656"/>
      </c:lineChart>
      <c:catAx>
        <c:axId val="66917120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latin typeface="Arial Narrow" pitchFamily="34" charset="0"/>
              </a:defRPr>
            </a:pPr>
            <a:endParaRPr lang="ru-RU"/>
          </a:p>
        </c:txPr>
        <c:crossAx val="66918656"/>
        <c:crosses val="autoZero"/>
        <c:auto val="1"/>
        <c:lblAlgn val="ctr"/>
        <c:lblOffset val="100"/>
      </c:catAx>
      <c:valAx>
        <c:axId val="66918656"/>
        <c:scaling>
          <c:orientation val="minMax"/>
        </c:scaling>
        <c:delete val="1"/>
        <c:axPos val="l"/>
        <c:majorGridlines/>
        <c:numFmt formatCode="0.0%" sourceLinked="1"/>
        <c:tickLblPos val="none"/>
        <c:crossAx val="669171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8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99,9</a:t>
                    </a:r>
                    <a:r>
                      <a:rPr lang="ru-RU" smtClean="0"/>
                      <a:t>1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Val val="1"/>
          </c:dLbls>
          <c:cat>
            <c:strRef>
              <c:f>Лист1!$A$2:$A$8</c:f>
              <c:strCache>
                <c:ptCount val="7"/>
                <c:pt idx="0">
                  <c:v>2006-2007</c:v>
                </c:pt>
                <c:pt idx="1">
                  <c:v>2007-2008</c:v>
                </c:pt>
                <c:pt idx="2">
                  <c:v>2008-2009</c:v>
                </c:pt>
                <c:pt idx="3">
                  <c:v>2009-2010</c:v>
                </c:pt>
                <c:pt idx="4">
                  <c:v>2010-2011</c:v>
                </c:pt>
                <c:pt idx="5">
                  <c:v>2011-2012</c:v>
                </c:pt>
                <c:pt idx="6">
                  <c:v>2012-2013</c:v>
                </c:pt>
              </c:strCache>
            </c:strRef>
          </c:cat>
          <c:val>
            <c:numRef>
              <c:f>Лист1!$B$2:$B$8</c:f>
              <c:numCache>
                <c:formatCode>0.00%</c:formatCode>
                <c:ptCount val="7"/>
                <c:pt idx="0">
                  <c:v>0.99960000000000004</c:v>
                </c:pt>
                <c:pt idx="1">
                  <c:v>0.99929999999999997</c:v>
                </c:pt>
                <c:pt idx="2">
                  <c:v>0.99919999999999998</c:v>
                </c:pt>
                <c:pt idx="3" formatCode="0.0%">
                  <c:v>0.99649999999999994</c:v>
                </c:pt>
                <c:pt idx="4">
                  <c:v>0.99849999999999994</c:v>
                </c:pt>
                <c:pt idx="5">
                  <c:v>0.99929999999999997</c:v>
                </c:pt>
                <c:pt idx="6">
                  <c:v>0.998</c:v>
                </c:pt>
              </c:numCache>
            </c:numRef>
          </c:val>
          <c:smooth val="1"/>
        </c:ser>
        <c:marker val="1"/>
        <c:axId val="64230912"/>
        <c:axId val="64232448"/>
      </c:lineChart>
      <c:catAx>
        <c:axId val="64230912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latin typeface="Arial Narrow" pitchFamily="34" charset="0"/>
              </a:defRPr>
            </a:pPr>
            <a:endParaRPr lang="ru-RU"/>
          </a:p>
        </c:txPr>
        <c:crossAx val="64232448"/>
        <c:crosses val="autoZero"/>
        <c:auto val="1"/>
        <c:lblAlgn val="ctr"/>
        <c:lblOffset val="100"/>
      </c:catAx>
      <c:valAx>
        <c:axId val="64232448"/>
        <c:scaling>
          <c:orientation val="minMax"/>
          <c:max val="1"/>
          <c:min val="0.99000000000000099"/>
        </c:scaling>
        <c:delete val="1"/>
        <c:axPos val="l"/>
        <c:majorGridlines/>
        <c:numFmt formatCode="0%" sourceLinked="0"/>
        <c:tickLblPos val="nextTo"/>
        <c:crossAx val="642309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0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pPr>
              <a:ln>
                <a:solidFill>
                  <a:schemeClr val="accent2">
                    <a:lumMod val="75000"/>
                  </a:schemeClr>
                </a:solidFill>
              </a:ln>
            </c:spPr>
          </c:marker>
          <c:dLbls>
            <c:dLblPos val="t"/>
            <c:showVal val="1"/>
          </c:dLbls>
          <c:cat>
            <c:strRef>
              <c:f>Лист1!$A$2:$A$8</c:f>
              <c:strCache>
                <c:ptCount val="7"/>
                <c:pt idx="0">
                  <c:v>2006-2007</c:v>
                </c:pt>
                <c:pt idx="1">
                  <c:v>2007-2008</c:v>
                </c:pt>
                <c:pt idx="2">
                  <c:v>2008-2009</c:v>
                </c:pt>
                <c:pt idx="3">
                  <c:v>2009-2010</c:v>
                </c:pt>
                <c:pt idx="4">
                  <c:v>2010-2011</c:v>
                </c:pt>
                <c:pt idx="5">
                  <c:v>2011-2012</c:v>
                </c:pt>
                <c:pt idx="6">
                  <c:v>2012-2013</c:v>
                </c:pt>
              </c:strCache>
            </c:strRef>
          </c:cat>
          <c:val>
            <c:numRef>
              <c:f>Лист1!$B$2:$B$8</c:f>
              <c:numCache>
                <c:formatCode>0.00%</c:formatCode>
                <c:ptCount val="7"/>
                <c:pt idx="0">
                  <c:v>9.3000000000000041E-2</c:v>
                </c:pt>
                <c:pt idx="1">
                  <c:v>9.6000000000000002E-2</c:v>
                </c:pt>
                <c:pt idx="2">
                  <c:v>9.2000000000000026E-2</c:v>
                </c:pt>
                <c:pt idx="3">
                  <c:v>9.4000000000000014E-2</c:v>
                </c:pt>
                <c:pt idx="4">
                  <c:v>8.8000000000000023E-2</c:v>
                </c:pt>
                <c:pt idx="5">
                  <c:v>9.2000000000000026E-2</c:v>
                </c:pt>
                <c:pt idx="6">
                  <c:v>0.11799999999999998</c:v>
                </c:pt>
              </c:numCache>
            </c:numRef>
          </c:val>
          <c:smooth val="1"/>
        </c:ser>
        <c:marker val="1"/>
        <c:axId val="75567104"/>
        <c:axId val="75568640"/>
      </c:lineChart>
      <c:catAx>
        <c:axId val="75567104"/>
        <c:scaling>
          <c:orientation val="minMax"/>
        </c:scaling>
        <c:axPos val="b"/>
        <c:tickLblPos val="nextTo"/>
        <c:crossAx val="75568640"/>
        <c:crosses val="autoZero"/>
        <c:auto val="1"/>
        <c:lblAlgn val="ctr"/>
        <c:lblOffset val="100"/>
      </c:catAx>
      <c:valAx>
        <c:axId val="75568640"/>
        <c:scaling>
          <c:orientation val="minMax"/>
        </c:scaling>
        <c:delete val="1"/>
        <c:axPos val="l"/>
        <c:majorGridlines/>
        <c:numFmt formatCode="0.00%" sourceLinked="1"/>
        <c:tickLblPos val="none"/>
        <c:crossAx val="755671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pPr>
              <a:ln>
                <a:solidFill>
                  <a:schemeClr val="accent2">
                    <a:lumMod val="75000"/>
                  </a:schemeClr>
                </a:solidFill>
              </a:ln>
            </c:spPr>
          </c:marker>
          <c:dLbls>
            <c:dLblPos val="t"/>
            <c:showVal val="1"/>
          </c:dLbls>
          <c:cat>
            <c:strRef>
              <c:f>Лист1!$A$2:$A$8</c:f>
              <c:strCache>
                <c:ptCount val="7"/>
                <c:pt idx="0">
                  <c:v>2006-2007</c:v>
                </c:pt>
                <c:pt idx="1">
                  <c:v>2007-2008</c:v>
                </c:pt>
                <c:pt idx="2">
                  <c:v>2008-2009</c:v>
                </c:pt>
                <c:pt idx="3">
                  <c:v>2009-2010</c:v>
                </c:pt>
                <c:pt idx="4">
                  <c:v>2010-2011</c:v>
                </c:pt>
                <c:pt idx="5">
                  <c:v>2011-2012</c:v>
                </c:pt>
                <c:pt idx="6">
                  <c:v>201-2013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0.43300000000000005</c:v>
                </c:pt>
                <c:pt idx="1">
                  <c:v>0.43800000000000006</c:v>
                </c:pt>
                <c:pt idx="2">
                  <c:v>0.43300000000000005</c:v>
                </c:pt>
                <c:pt idx="3">
                  <c:v>0.43400000000000005</c:v>
                </c:pt>
                <c:pt idx="4" formatCode="0%">
                  <c:v>0.44</c:v>
                </c:pt>
                <c:pt idx="5">
                  <c:v>0.45500000000000002</c:v>
                </c:pt>
                <c:pt idx="6" formatCode="0.00%">
                  <c:v>0.45400000000000001</c:v>
                </c:pt>
              </c:numCache>
            </c:numRef>
          </c:val>
          <c:smooth val="1"/>
        </c:ser>
        <c:marker val="1"/>
        <c:axId val="76203520"/>
        <c:axId val="76205056"/>
      </c:lineChart>
      <c:catAx>
        <c:axId val="76203520"/>
        <c:scaling>
          <c:orientation val="minMax"/>
        </c:scaling>
        <c:axPos val="b"/>
        <c:tickLblPos val="nextTo"/>
        <c:crossAx val="76205056"/>
        <c:crosses val="autoZero"/>
        <c:auto val="1"/>
        <c:lblAlgn val="ctr"/>
        <c:lblOffset val="100"/>
      </c:catAx>
      <c:valAx>
        <c:axId val="76205056"/>
        <c:scaling>
          <c:orientation val="minMax"/>
        </c:scaling>
        <c:delete val="1"/>
        <c:axPos val="l"/>
        <c:majorGridlines/>
        <c:numFmt formatCode="0.0%" sourceLinked="1"/>
        <c:tickLblPos val="none"/>
        <c:crossAx val="762035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2EFA7C-B1A2-48D1-9DBD-E82E33C9A4C9}" type="doc">
      <dgm:prSet loTypeId="urn:microsoft.com/office/officeart/2005/8/layout/vList2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3BBF4B9-6FF8-4F94-A52F-C5D26077C995}">
      <dgm:prSet/>
      <dgm:spPr/>
      <dgm:t>
        <a:bodyPr/>
        <a:lstStyle/>
        <a:p>
          <a:pPr algn="just" rtl="0"/>
          <a:r>
            <a:rPr lang="ru-RU" dirty="0" smtClean="0"/>
            <a:t>состояние работы администраций общеобразовательных учреждений  по реализации прав детей на образование по муниципальному району  считать удовлетворительным</a:t>
          </a:r>
          <a:endParaRPr lang="ru-RU" dirty="0"/>
        </a:p>
      </dgm:t>
    </dgm:pt>
    <dgm:pt modelId="{D79B39D0-53B6-4701-B5AB-BC29E45652AC}" type="parTrans" cxnId="{B1500346-6AA8-4B68-BACA-C76C06684185}">
      <dgm:prSet/>
      <dgm:spPr/>
      <dgm:t>
        <a:bodyPr/>
        <a:lstStyle/>
        <a:p>
          <a:endParaRPr lang="ru-RU"/>
        </a:p>
      </dgm:t>
    </dgm:pt>
    <dgm:pt modelId="{76BA6B7A-111D-4489-A93D-C09D747614EA}" type="sibTrans" cxnId="{B1500346-6AA8-4B68-BACA-C76C06684185}">
      <dgm:prSet/>
      <dgm:spPr/>
      <dgm:t>
        <a:bodyPr/>
        <a:lstStyle/>
        <a:p>
          <a:endParaRPr lang="ru-RU"/>
        </a:p>
      </dgm:t>
    </dgm:pt>
    <dgm:pt modelId="{E8C74CA3-BB8D-4700-8EFD-5FF58358A89B}" type="pres">
      <dgm:prSet presAssocID="{0E2EFA7C-B1A2-48D1-9DBD-E82E33C9A4C9}" presName="linear" presStyleCnt="0">
        <dgm:presLayoutVars>
          <dgm:animLvl val="lvl"/>
          <dgm:resizeHandles val="exact"/>
        </dgm:presLayoutVars>
      </dgm:prSet>
      <dgm:spPr/>
    </dgm:pt>
    <dgm:pt modelId="{B8273F34-2563-44CB-BEC3-08CA6D1F19E1}" type="pres">
      <dgm:prSet presAssocID="{B3BBF4B9-6FF8-4F94-A52F-C5D26077C995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0B79F250-08C4-49ED-971C-DEF0F79EE48B}" type="presOf" srcId="{0E2EFA7C-B1A2-48D1-9DBD-E82E33C9A4C9}" destId="{E8C74CA3-BB8D-4700-8EFD-5FF58358A89B}" srcOrd="0" destOrd="0" presId="urn:microsoft.com/office/officeart/2005/8/layout/vList2"/>
    <dgm:cxn modelId="{157B7889-4B8F-4AEC-8C76-DDC4064A093E}" type="presOf" srcId="{B3BBF4B9-6FF8-4F94-A52F-C5D26077C995}" destId="{B8273F34-2563-44CB-BEC3-08CA6D1F19E1}" srcOrd="0" destOrd="0" presId="urn:microsoft.com/office/officeart/2005/8/layout/vList2"/>
    <dgm:cxn modelId="{B1500346-6AA8-4B68-BACA-C76C06684185}" srcId="{0E2EFA7C-B1A2-48D1-9DBD-E82E33C9A4C9}" destId="{B3BBF4B9-6FF8-4F94-A52F-C5D26077C995}" srcOrd="0" destOrd="0" parTransId="{D79B39D0-53B6-4701-B5AB-BC29E45652AC}" sibTransId="{76BA6B7A-111D-4489-A93D-C09D747614EA}"/>
    <dgm:cxn modelId="{773A0163-A2D0-4C9A-97E6-807DF79321C5}" type="presParOf" srcId="{E8C74CA3-BB8D-4700-8EFD-5FF58358A89B}" destId="{B8273F34-2563-44CB-BEC3-08CA6D1F19E1}" srcOrd="0" destOrd="0" presId="urn:microsoft.com/office/officeart/2005/8/layout/vList2"/>
  </dgm:cxnLst>
  <dgm:bg/>
  <dgm:whole>
    <a:effectLst>
      <a:reflection blurRad="6350" stA="50000" endA="300" endPos="38500" dist="50800" dir="5400000" sy="-100000" algn="bl" rotWithShape="0"/>
    </a:effectLst>
  </dgm:whole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0C56B-01FE-4A14-BC57-17D7873C590E}" type="datetimeFigureOut">
              <a:rPr lang="ru-RU" smtClean="0"/>
              <a:pPr/>
              <a:t>19.06.2013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C4AD72-B440-4B6A-9F08-673239B2B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4AD72-B440-4B6A-9F08-673239B2B90D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52" y="425569"/>
            <a:ext cx="7772400" cy="1362075"/>
          </a:xfrm>
          <a:prstGeom prst="rect">
            <a:avLst/>
          </a:prstGeom>
        </p:spPr>
        <p:txBody>
          <a:bodyPr anchor="b"/>
          <a:lstStyle>
            <a:lvl1pPr algn="r">
              <a:defRPr sz="40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00213"/>
            <a:ext cx="7772400" cy="15001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55850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480880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9216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48204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6224436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70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6087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70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9461423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233987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7338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47161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5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71031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29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3355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3355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0721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5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4605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25588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586105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477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4D504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4D5040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4D5040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4D5040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4D5040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4D504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4D504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4D504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4D504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4D504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Реализация прав детей на образование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Итоги 201</a:t>
            </a:r>
            <a:r>
              <a:rPr lang="en-US" dirty="0" smtClean="0"/>
              <a:t>1</a:t>
            </a:r>
            <a:r>
              <a:rPr lang="ru-RU" dirty="0" smtClean="0"/>
              <a:t>-201</a:t>
            </a:r>
            <a:r>
              <a:rPr lang="en-US" dirty="0" smtClean="0"/>
              <a:t>2</a:t>
            </a:r>
            <a:r>
              <a:rPr lang="ru-RU" dirty="0" smtClean="0"/>
              <a:t> учебного года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Отличники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Ударники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Качество знаний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Качество знаний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среднем звене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13</a:t>
            </a:fld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42844" y="3852000"/>
            <a:ext cx="7715304" cy="562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42844" y="3428999"/>
            <a:ext cx="7429552" cy="1"/>
          </a:xfrm>
          <a:prstGeom prst="line">
            <a:avLst/>
          </a:prstGeom>
          <a:ln w="28575">
            <a:solidFill>
              <a:srgbClr val="00A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286644" y="3000372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87AC"/>
                </a:solidFill>
              </a:rPr>
              <a:t>49,8%</a:t>
            </a:r>
            <a:endParaRPr lang="ru-RU" b="1" dirty="0">
              <a:solidFill>
                <a:srgbClr val="0087AC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43834" y="3429000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45,7%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среднем звене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1214422"/>
          <a:ext cx="8229600" cy="501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Качество знаний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5 классах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Качество знаний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6 классах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Качество знаний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7 классах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Качество знаний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8 классах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9 классах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Динамика количества учащихся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en-US" dirty="0" smtClean="0"/>
              <a:t>5</a:t>
            </a:r>
            <a:r>
              <a:rPr lang="ru-RU" dirty="0" smtClean="0"/>
              <a:t> классах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Качество знаний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6 классах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Качество знаний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7 классах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Качество знаний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en-US" dirty="0" smtClean="0"/>
              <a:t>8</a:t>
            </a:r>
            <a:r>
              <a:rPr lang="ru-RU" dirty="0" smtClean="0"/>
              <a:t> классах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9 классах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329642" cy="725470"/>
          </a:xfrm>
        </p:spPr>
        <p:txBody>
          <a:bodyPr/>
          <a:lstStyle/>
          <a:p>
            <a:r>
              <a:rPr lang="ru-RU" dirty="0" smtClean="0"/>
              <a:t>Динамика качества знаний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785794"/>
          <a:ext cx="8229601" cy="59321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7280"/>
                <a:gridCol w="2786082"/>
                <a:gridCol w="1395413"/>
                <a:gridCol w="1395413"/>
                <a:gridCol w="1395413"/>
              </a:tblGrid>
              <a:tr h="3581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Переход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Школы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2011-2012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2012-2013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Динамика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50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5→6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Старокувакская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СОШ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36,40%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3,60%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5002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6→7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СОШ №3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30,40%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34,80%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4,40%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5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СОШ №8 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37,20%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47,90%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10,70%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5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СОШ №10 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32,60%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23,80%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600" b="1" i="0" u="none" strike="noStrike" kern="1200" dirty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-8,80%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78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Новосережкинская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СОШ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38%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14,20%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600" b="1" i="0" u="none" strike="noStrike" kern="1200" dirty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-23,80%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5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Сугушлинская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ООШ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37,50%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37,50%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0,00%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5002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7→8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Тимяшевская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СОШ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34,50%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28,60%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accent6"/>
                          </a:solidFill>
                          <a:latin typeface="+mn-lt"/>
                        </a:rPr>
                        <a:t>-5,90%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78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Новосережкинская СОШ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28%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42,80%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14,80%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5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Старокувакская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СОШ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36,40%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36,40%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0,00%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5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Сугушлинская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ООШ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37,50%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7,50%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78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Староиштерякская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ООШ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27%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23,00%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5002"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8→9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СОШ №4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38,20%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31,40%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600" b="1" i="0" u="none" strike="noStrike" kern="1200" dirty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-6,80%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5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СОШ №6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34,30%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39,70%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5,40%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5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СОШ №10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26,20%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29,10%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2,90%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5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СОШ №13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28%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31,20%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3,20%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78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Новосережкинская СОШ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22%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8,00%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5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СОШ им.Чкалова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37,80%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7,80%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5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Подлесная ООШ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14,30%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5,70%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5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Ивановская ООШ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28,60%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28,60%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5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Куакбашская ООШ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0,00%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78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Мордва-Карамалкинская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0,00%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35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Сарабиккуловская ООШ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33,30%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33,30%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0,00%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58000">
                          <a:srgbClr val="E6DCAC"/>
                        </a:gs>
                        <a:gs pos="12000">
                          <a:srgbClr val="E6D78A"/>
                        </a:gs>
                        <a:gs pos="30000">
                          <a:srgbClr val="C7AC4C"/>
                        </a:gs>
                        <a:gs pos="45000">
                          <a:srgbClr val="E6D78A"/>
                        </a:gs>
                        <a:gs pos="77000">
                          <a:srgbClr val="C7AC4C"/>
                        </a:gs>
                        <a:gs pos="100000">
                          <a:srgbClr val="E6DCAC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Резерв качества знаний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1214422"/>
          <a:ext cx="8229600" cy="501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Динамика показателей качества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Преемственность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между </a:t>
            </a:r>
            <a:r>
              <a:rPr lang="ru-RU" dirty="0" smtClean="0"/>
              <a:t>4 и 5 классом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214290"/>
            <a:ext cx="9001156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Преемственность между звеньями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142984"/>
          <a:ext cx="8929718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29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Количество обучающихся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214290"/>
            <a:ext cx="9001156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Преемственность между звеньями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30</a:t>
            </a:fld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3484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686040"/>
                <a:gridCol w="2071702"/>
                <a:gridCol w="1714512"/>
                <a:gridCol w="175734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Школа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Начальное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Среднее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Старшее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800" dirty="0"/>
                        <a:t>СОШ №3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50,82%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48,3%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69%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800"/>
                        <a:t>СОШ №5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68,9%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52%,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71%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800"/>
                        <a:t>СОШ №6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64,1%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47,3%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68%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800"/>
                        <a:t>СОШ №7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63,2%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48,2%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74%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800"/>
                        <a:t>СОШ №8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60,3%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50%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65%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800"/>
                        <a:t>гимназия №11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61,8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48,1%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74%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800"/>
                        <a:t>лицей №12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75,9%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56,9%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80%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800"/>
                        <a:t>Новосережкинская СОШ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57,1%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36%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80%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800"/>
                        <a:t>Тимяшевская СОШ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62,5%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40%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82%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800"/>
                        <a:t>Старокувакская СОШ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 60,6%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/>
                        <a:t>40%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800" dirty="0"/>
                        <a:t>69%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71414"/>
            <a:ext cx="885828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Преемственность </a:t>
            </a:r>
            <a:r>
              <a:rPr lang="ru-RU" dirty="0" smtClean="0"/>
              <a:t>между звеньями</a:t>
            </a:r>
            <a:endParaRPr lang="ru-RU" dirty="0"/>
          </a:p>
        </p:txBody>
      </p:sp>
      <p:graphicFrame>
        <p:nvGraphicFramePr>
          <p:cNvPr id="7" name="Содержимое 5"/>
          <p:cNvGraphicFramePr>
            <a:graphicFrameLocks noGrp="1"/>
          </p:cNvGraphicFramePr>
          <p:nvPr>
            <p:ph idx="1"/>
          </p:nvPr>
        </p:nvGraphicFramePr>
        <p:xfrm>
          <a:off x="4714876" y="785795"/>
          <a:ext cx="4286249" cy="5805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4"/>
                <a:gridCol w="1071570"/>
                <a:gridCol w="857225"/>
              </a:tblGrid>
              <a:tr h="6241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 Cyr"/>
                        </a:rPr>
                        <a:t>ОУ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err="1">
                          <a:solidFill>
                            <a:schemeClr val="tx1"/>
                          </a:solidFill>
                          <a:latin typeface="Arial Cyr"/>
                        </a:rPr>
                        <a:t>начальное-среднее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 Cy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err="1">
                          <a:solidFill>
                            <a:schemeClr val="tx1"/>
                          </a:solidFill>
                          <a:latin typeface="Arial Cyr"/>
                        </a:rPr>
                        <a:t>среднее-старшее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Arial Cyr"/>
                      </a:endParaRPr>
                    </a:p>
                  </a:txBody>
                  <a:tcPr anchor="ctr"/>
                </a:tc>
              </a:tr>
              <a:tr h="303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СОШ №5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-16,61%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18,74%</a:t>
                      </a:r>
                    </a:p>
                  </a:txBody>
                  <a:tcPr/>
                </a:tc>
              </a:tr>
              <a:tr h="303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СОШ №6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-16,70%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20,40%</a:t>
                      </a:r>
                    </a:p>
                  </a:txBody>
                  <a:tcPr/>
                </a:tc>
              </a:tr>
              <a:tr h="303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Старо-Иштерякская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-17,04%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/>
                </a:tc>
              </a:tr>
              <a:tr h="303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Сарабикуловская ООШ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-17,16%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/>
                </a:tc>
              </a:tr>
              <a:tr h="303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Шугуровская СОШ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-17,71%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16,04%</a:t>
                      </a:r>
                    </a:p>
                  </a:txBody>
                  <a:tcPr/>
                </a:tc>
              </a:tr>
              <a:tr h="303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СОШ №4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-18,48%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6,55%</a:t>
                      </a:r>
                    </a:p>
                  </a:txBody>
                  <a:tcPr/>
                </a:tc>
              </a:tr>
              <a:tr h="303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Урмышлинская ООШ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-18,65%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/>
                </a:tc>
              </a:tr>
              <a:tr h="303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Сугушлинская ООШ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-19,52%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/>
                </a:tc>
              </a:tr>
              <a:tr h="303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Лицей №12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-20,00%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22,60%</a:t>
                      </a:r>
                    </a:p>
                  </a:txBody>
                  <a:tcPr/>
                </a:tc>
              </a:tr>
              <a:tr h="303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Старокувакская СОШ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-20,22%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28,85%</a:t>
                      </a:r>
                    </a:p>
                  </a:txBody>
                  <a:tcPr/>
                </a:tc>
              </a:tr>
              <a:tr h="303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СОШ № 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-22,90%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2,11%</a:t>
                      </a:r>
                    </a:p>
                  </a:txBody>
                  <a:tcPr/>
                </a:tc>
              </a:tr>
              <a:tr h="303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Тимяшевская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-22,95%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42,27%</a:t>
                      </a:r>
                    </a:p>
                  </a:txBody>
                  <a:tcPr/>
                </a:tc>
              </a:tr>
              <a:tr h="303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Зай-Каратайская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-23,18%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/>
                </a:tc>
              </a:tr>
              <a:tr h="303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Мордва-Кармалкинская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-26,26%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/>
                </a:tc>
              </a:tr>
              <a:tr h="303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СОШ №10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-32,52%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28,65%</a:t>
                      </a:r>
                    </a:p>
                  </a:txBody>
                  <a:tcPr/>
                </a:tc>
              </a:tr>
              <a:tr h="303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Куакбашская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-46,02%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/>
                </a:tc>
              </a:tr>
              <a:tr h="30366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 Cyr"/>
                        </a:rPr>
                        <a:t>ЛМР</a:t>
                      </a:r>
                      <a:endParaRPr lang="ru-RU" sz="1400" b="0" i="0" u="none" strike="noStrike" dirty="0">
                        <a:latin typeface="Arial Cy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 Cyr"/>
                        </a:rPr>
                        <a:t>-15,5%</a:t>
                      </a:r>
                      <a:endParaRPr lang="ru-RU" sz="1400" b="0" i="0" u="none" strike="noStrike" dirty="0">
                        <a:latin typeface="Arial Cy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 Cyr"/>
                        </a:rPr>
                        <a:t>31%</a:t>
                      </a:r>
                      <a:endParaRPr lang="ru-RU" sz="1400" b="0" i="0" u="none" strike="noStrike" dirty="0">
                        <a:latin typeface="Arial Cyr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quarter" idx="4294967295"/>
          </p:nvPr>
        </p:nvGraphicFramePr>
        <p:xfrm>
          <a:off x="142844" y="857232"/>
          <a:ext cx="4429157" cy="57526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6655"/>
                <a:gridCol w="1105797"/>
                <a:gridCol w="1026705"/>
              </a:tblGrid>
              <a:tr h="57106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Arial Cyr"/>
                        </a:rPr>
                        <a:t>ОУ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tx1"/>
                          </a:solidFill>
                          <a:latin typeface="Arial Cyr"/>
                        </a:rPr>
                        <a:t>начальное-среднее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Arial Cyr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tx1"/>
                          </a:solidFill>
                          <a:latin typeface="Arial Cyr"/>
                        </a:rPr>
                        <a:t>среднее-старшее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Arial Cyr"/>
                      </a:endParaRPr>
                    </a:p>
                  </a:txBody>
                  <a:tcPr marL="9525" marR="9525" marT="9525" marB="0" anchor="ctr"/>
                </a:tc>
              </a:tr>
              <a:tr h="294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Керлигачская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56,67%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/>
                </a:tc>
              </a:tr>
              <a:tr h="294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Урдалинская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2,94%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/>
                </a:tc>
              </a:tr>
              <a:tr h="294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Ивановская СОШ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0,38%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/>
                </a:tc>
              </a:tr>
              <a:tr h="294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Новочершилинская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/>
                </a:tc>
              </a:tr>
              <a:tr h="294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СОШ №3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-2,43%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20,36%</a:t>
                      </a:r>
                    </a:p>
                  </a:txBody>
                  <a:tcPr/>
                </a:tc>
              </a:tr>
              <a:tr h="294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Зеленорощинская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-4,05%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6,21%</a:t>
                      </a:r>
                    </a:p>
                  </a:txBody>
                  <a:tcPr/>
                </a:tc>
              </a:tr>
              <a:tr h="294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Каркалинская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-4,92%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/>
                </a:tc>
              </a:tr>
              <a:tr h="294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Старописьмянская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-5,90%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/>
                </a:tc>
              </a:tr>
              <a:tr h="294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Федотовская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-6,19%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/>
                </a:tc>
              </a:tr>
              <a:tr h="294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СОШ №1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-6,72%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/>
                </a:tc>
              </a:tr>
              <a:tr h="294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СОШ №2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-7,71%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3,60%</a:t>
                      </a:r>
                    </a:p>
                  </a:txBody>
                  <a:tcPr/>
                </a:tc>
              </a:tr>
              <a:tr h="294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Нижнечершилинская СОШ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-8,85%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/>
                </a:tc>
              </a:tr>
              <a:tr h="294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Ново-Сережкинская СОШ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-10,98%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43,64%</a:t>
                      </a:r>
                    </a:p>
                  </a:txBody>
                  <a:tcPr/>
                </a:tc>
              </a:tr>
              <a:tr h="294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СОШ №8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-11,11%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14,81%</a:t>
                      </a:r>
                    </a:p>
                  </a:txBody>
                  <a:tcPr/>
                </a:tc>
              </a:tr>
              <a:tr h="294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Подлесная ООШ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-12,55%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/>
                </a:tc>
              </a:tr>
              <a:tr h="294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Гимназия №11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-13,70%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25,56%</a:t>
                      </a:r>
                    </a:p>
                  </a:txBody>
                  <a:tcPr/>
                </a:tc>
              </a:tr>
              <a:tr h="2941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СОШ №7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-14,91%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25,44%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31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Медали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81138"/>
          <a:ext cx="9144000" cy="5376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32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01752" y="1527048"/>
          <a:ext cx="8627966" cy="31878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33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Рекомендации </a:t>
            </a:r>
            <a:r>
              <a:rPr lang="ru-RU" dirty="0" smtClean="0"/>
              <a:t>2012 </a:t>
            </a:r>
            <a:r>
              <a:rPr lang="ru-RU" dirty="0" smtClean="0"/>
              <a:t>года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643050"/>
          <a:ext cx="8715436" cy="5113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5436"/>
              </a:tblGrid>
              <a:tr h="5715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ИМЦ:</a:t>
                      </a:r>
                    </a:p>
                  </a:txBody>
                  <a:tcPr/>
                </a:tc>
              </a:tr>
              <a:tr h="1500198">
                <a:tc>
                  <a:txBody>
                    <a:bodyPr/>
                    <a:lstStyle/>
                    <a:p>
                      <a:pPr marL="342900" indent="-342900" algn="just">
                        <a:buAutoNum type="arabicPeriod"/>
                      </a:pPr>
                      <a:r>
                        <a:rPr lang="ru-RU" sz="2000" i="1" dirty="0" smtClean="0">
                          <a:solidFill>
                            <a:srgbClr val="0060A8"/>
                          </a:solidFill>
                          <a:latin typeface="Times New Roman"/>
                          <a:ea typeface="Times New Roman"/>
                        </a:rPr>
                        <a:t>Продолжить  работу  с учителями – предметниками  по подготовке к новой форме аттестации выпускников 9-х классов  и к ЕГЭ выпускников 11-х классов, используя  эффективные формы и методы  работы.</a:t>
                      </a:r>
                    </a:p>
                    <a:p>
                      <a:pPr marL="342900" indent="-342900" algn="just">
                        <a:buNone/>
                      </a:pPr>
                      <a:r>
                        <a:rPr lang="ru-RU" sz="2000" i="1" dirty="0" smtClean="0">
                          <a:solidFill>
                            <a:srgbClr val="0060A8"/>
                          </a:solidFill>
                          <a:latin typeface="Times New Roman"/>
                          <a:ea typeface="Times New Roman"/>
                        </a:rPr>
                        <a:t>                                                                          Срок: сентябрь 2012г. -  май 2013г.</a:t>
                      </a:r>
                    </a:p>
                    <a:p>
                      <a:pPr marL="21590" algn="ctr" rtl="0" eaLnBrk="1" latinLnBrk="0" hangingPunct="1">
                        <a:spcAft>
                          <a:spcPts val="0"/>
                        </a:spcAft>
                      </a:pPr>
                      <a:endParaRPr kumimoji="0" lang="ru-RU" sz="20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645489">
                <a:tc>
                  <a:txBody>
                    <a:bodyPr/>
                    <a:lstStyle/>
                    <a:p>
                      <a:pPr marL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Выполнение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:</a:t>
                      </a:r>
                    </a:p>
                    <a:p>
                      <a:pPr algn="just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течение 2012-2013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года методистами  ИМЦ были проведены семинары - практикумы, практико-ориентированные семинары, заседания ММО.  Работал ресурсный центр по предметам русский язык, математика, физика, информатика. Данная рекомендация выполнена частично, так как ГИА в новой форме  по математике 3% выпускников сдали экзамен на «2», по русскому языку 3,5% сдали на «2».  По результатам ЕГЭ по физике и истории имеются учащиеся, не преодолевшие минимальный порог. Значит, методистами ИМЦ были приняты недостаточно эффективные методы по  работе с учителями-предметниками  по подготовке к новой форме аттестации выпускников 9-х классов и ЕГЭ.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34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Рекомендации </a:t>
            </a:r>
            <a:r>
              <a:rPr lang="ru-RU" dirty="0" smtClean="0"/>
              <a:t>2012 </a:t>
            </a:r>
            <a:r>
              <a:rPr lang="ru-RU" dirty="0" smtClean="0"/>
              <a:t>года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000108"/>
          <a:ext cx="8715436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5436"/>
              </a:tblGrid>
              <a:tr h="37556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ИМЦ:</a:t>
                      </a:r>
                    </a:p>
                  </a:txBody>
                  <a:tcPr/>
                </a:tc>
              </a:tr>
              <a:tr h="1103958">
                <a:tc>
                  <a:txBody>
                    <a:bodyPr/>
                    <a:lstStyle/>
                    <a:p>
                      <a:pPr marL="478790" indent="-457200" algn="just">
                        <a:lnSpc>
                          <a:spcPct val="80000"/>
                        </a:lnSpc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r>
                        <a:rPr lang="ru-RU" sz="2000" i="1" dirty="0" smtClean="0">
                          <a:solidFill>
                            <a:srgbClr val="0060A8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000" i="1" dirty="0" smtClean="0">
                          <a:solidFill>
                            <a:srgbClr val="0060A8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Провести пробное тестирование выпускников 9-х и 11-х классов по математике и русскому языку со 100 % охватом  учащихся и по предметам по выбору в октябре 2012 года, феврале, марте, апреле  2012 года, в том числе силами РЦМКО.</a:t>
                      </a:r>
                      <a:endParaRPr lang="ru-RU" sz="2000" dirty="0" smtClean="0">
                        <a:solidFill>
                          <a:srgbClr val="0060A8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1590" indent="342900" algn="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solidFill>
                            <a:srgbClr val="0060A8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Срок: октябрь 2012 г.- апрель 2013г.</a:t>
                      </a:r>
                      <a:endParaRPr kumimoji="0" lang="ru-RU" sz="20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037730"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Выполнение</a:t>
                      </a:r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</a:t>
                      </a:r>
                    </a:p>
                    <a:p>
                      <a:pPr algn="just">
                        <a:lnSpc>
                          <a:spcPct val="80000"/>
                        </a:lnSpc>
                      </a:pP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2012-2013 учебном году были проведены пробные тестирования по русскому языку и математике с 100% охватом выпускников, предметам по выбору силами РЦМКО и ИМЦ.  Результаты проведенных пробных ЕГЭ и тестировании были проанализированы методистами  ИМЦ и доведены до руководителей и учителей-предметников. Разработан план мероприятии по устранению тех пробелов, которые выявились во время проведения проведенных пробных ЕГЭ и тестировании.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Диагностическое тестирование выпускников 9, 11 классов по русскому языку и математике 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Муниципальный пробный ЕГЭ по русскому языку и </a:t>
                      </a:r>
                      <a:r>
                        <a:rPr kumimoji="0" lang="ru-RU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математике.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Пробная ГИА в новой форме для обучающихся 9-х классов по русскому языку и математике.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Пробное тестирование по математике и русскому языку обучающихся 9-х и 11-х классов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Диагностическое  тестирование по математике обучающихся 11 классов.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Пробное  тестирование по математике обучающихся 9 классов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Пробное тестирование в форме ЕГЭ и ГИА  в новой форме по английскому языку в 9,11 классах.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Диагностическое тестирование  в форме ЕГЭ и ГИА в новой форме по биологии в 9, 11 классах.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Диагностическое тестирование  в форме ЕГЭ и ГИА в новой форме по химии в 9,11 классах.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Мониторинг </a:t>
                      </a:r>
                      <a:r>
                        <a:rPr kumimoji="0" lang="ru-RU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обученности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обучающихся 11-х классов по истории и обществознанию.</a:t>
                      </a:r>
                      <a:endParaRPr kumimoji="0"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35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Рекомендации </a:t>
            </a:r>
            <a:r>
              <a:rPr lang="ru-RU" dirty="0" smtClean="0"/>
              <a:t>2012 </a:t>
            </a:r>
            <a:r>
              <a:rPr lang="ru-RU" dirty="0" smtClean="0"/>
              <a:t>года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643050"/>
          <a:ext cx="8715436" cy="43405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5436"/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ИМЦ</a:t>
                      </a:r>
                      <a:endParaRPr lang="ru-RU" sz="2000" dirty="0"/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pPr marL="342900" indent="-342900" algn="just">
                        <a:buFont typeface="+mj-lt"/>
                        <a:buAutoNum type="arabicPeriod" startAt="3"/>
                      </a:pPr>
                      <a:r>
                        <a:rPr kumimoji="0" lang="ru-RU" sz="2000" i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Оказать помощь общеобразовательным учреждениям в проведении мониторинговых исследований обучающихся 4,6-8,10 классов в режиме </a:t>
                      </a:r>
                      <a:r>
                        <a:rPr kumimoji="0" lang="ru-RU" sz="2000" i="1" kern="1200" dirty="0" err="1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он-лайн</a:t>
                      </a:r>
                      <a:r>
                        <a:rPr kumimoji="0" lang="ru-RU" sz="2000" i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в течение 2012-2013 учебного года. Подготовить анализ мониторинговых исследований обучающихся 4,6-8,10 классов в режиме </a:t>
                      </a:r>
                      <a:r>
                        <a:rPr kumimoji="0" lang="ru-RU" sz="2000" i="1" kern="1200" dirty="0" err="1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он-лайн</a:t>
                      </a:r>
                      <a:r>
                        <a:rPr kumimoji="0" lang="ru-RU" sz="2000" i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и довести до сведения руководителей  и учителей- предметников ОУ.</a:t>
                      </a:r>
                    </a:p>
                    <a:p>
                      <a:pPr marL="342900" indent="-342900" algn="just">
                        <a:buFont typeface="+mj-lt"/>
                        <a:buNone/>
                      </a:pPr>
                      <a:r>
                        <a:rPr kumimoji="0" lang="ru-RU" sz="2000" i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        Срок :   март- апрель 2013 г.</a:t>
                      </a:r>
                    </a:p>
                    <a:p>
                      <a:pPr marL="228600" algn="r">
                        <a:spcAft>
                          <a:spcPts val="0"/>
                        </a:spcAft>
                      </a:pPr>
                      <a:r>
                        <a:rPr kumimoji="0" lang="ru-RU" sz="2000" i="1" kern="1200" dirty="0" smtClean="0">
                          <a:solidFill>
                            <a:srgbClr val="0060A8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kumimoji="0" lang="ru-RU" sz="2000" i="1" kern="1200" dirty="0">
                        <a:solidFill>
                          <a:srgbClr val="0060A8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Выполнение: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Методистами  ИМЦ были проанализированы результаты мониторинговых исследований и доведены до сведения руководителей и учителей- предметников. По итогам анализов даны рекомендации по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улчшению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качества знаний учащихся по предметам.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36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Рекомендации </a:t>
            </a:r>
            <a:r>
              <a:rPr lang="ru-RU" dirty="0" smtClean="0"/>
              <a:t>2012 </a:t>
            </a:r>
            <a:r>
              <a:rPr lang="ru-RU" dirty="0" smtClean="0"/>
              <a:t>года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643050"/>
          <a:ext cx="8715436" cy="4877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5436"/>
              </a:tblGrid>
              <a:tr h="58591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ИМЦ</a:t>
                      </a:r>
                      <a:endParaRPr lang="ru-RU" sz="2000" dirty="0"/>
                    </a:p>
                  </a:txBody>
                  <a:tcPr/>
                </a:tc>
              </a:tr>
              <a:tr h="1914420">
                <a:tc>
                  <a:txBody>
                    <a:bodyPr/>
                    <a:lstStyle/>
                    <a:p>
                      <a:pPr marL="457200" indent="-457200" algn="just">
                        <a:buFont typeface="+mj-lt"/>
                        <a:buAutoNum type="arabicPeriod" startAt="4"/>
                      </a:pPr>
                      <a:r>
                        <a:rPr kumimoji="0" lang="ru-RU" sz="2000" i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Провести мониторинговые исследования обучающихся 5- 9, 10 классов по предметам русский язык, математика, физика, обществознание, история, татарский язык и довести результата мониторинга до сведения руководителей и учителей.</a:t>
                      </a:r>
                    </a:p>
                    <a:p>
                      <a:pPr marL="457200" indent="-457200" algn="just">
                        <a:buFont typeface="+mj-lt"/>
                        <a:buNone/>
                      </a:pPr>
                      <a:r>
                        <a:rPr kumimoji="0" lang="ru-RU" sz="2000" i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Срок: октябрь 2012 - апрель 2013 г</a:t>
                      </a:r>
                      <a:r>
                        <a:rPr kumimoji="0" lang="ru-RU" sz="2000" i="1" kern="1200" dirty="0" smtClean="0">
                          <a:solidFill>
                            <a:srgbClr val="0060A8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kumimoji="0" lang="ru-RU" sz="2000" i="1" kern="1200" dirty="0">
                        <a:solidFill>
                          <a:srgbClr val="0060A8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357017"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Выполнение: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Мониторинга </a:t>
                      </a:r>
                      <a:r>
                        <a:rPr kumimoji="0" lang="ru-RU" sz="17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обученности</a:t>
                      </a: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обучающихся 5-9 классов в </a:t>
                      </a:r>
                      <a:r>
                        <a:rPr kumimoji="0" lang="ru-RU" sz="17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Подлесной</a:t>
                      </a: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ООШ, </a:t>
                      </a:r>
                      <a:r>
                        <a:rPr kumimoji="0" lang="ru-RU" sz="17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Старописьмянской</a:t>
                      </a: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ООШ, </a:t>
                      </a:r>
                      <a:r>
                        <a:rPr kumimoji="0" lang="ru-RU" sz="17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Зай-Каратайской</a:t>
                      </a: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ООШ, </a:t>
                      </a:r>
                      <a:r>
                        <a:rPr kumimoji="0" lang="ru-RU" sz="17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Тимяшевской</a:t>
                      </a: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 по математике, русскому языку, истории, обществознанию, физике, химии, биологии, татарскому языку.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Мониторинговые исследования по математике обучающихся 5, 7  классов.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Диагностическое  тестирование знаний обучающихся 10-х классов по математике.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Диагностического тестирования обучающихся 10-х классов по физике.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Пробное  тестирование по татарскому языку обучающихся 9-х классов</a:t>
                      </a: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37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Рекомендации </a:t>
            </a:r>
            <a:r>
              <a:rPr lang="ru-RU" dirty="0" smtClean="0"/>
              <a:t>2012 </a:t>
            </a:r>
            <a:r>
              <a:rPr lang="ru-RU" dirty="0" smtClean="0"/>
              <a:t>года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648456"/>
          <a:ext cx="8715436" cy="4566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5436"/>
              </a:tblGrid>
              <a:tr h="74618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Руководителям ОУ</a:t>
                      </a:r>
                    </a:p>
                  </a:txBody>
                  <a:tcPr/>
                </a:tc>
              </a:tr>
              <a:tr h="15918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Руководителям СОШ  №3, №4,№5, №8, №10,Тимяшевской СОШ,  </a:t>
                      </a:r>
                      <a:r>
                        <a:rPr lang="ru-RU" sz="2000" i="1" dirty="0" err="1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Старокувакской</a:t>
                      </a:r>
                      <a:r>
                        <a:rPr lang="ru-RU" sz="2000" i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СОШ усилить контроль за организацией работы учителей- предметников  по недопущению неуспевающих.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                                                                     Срок: сентябрь 2012 - май 2013 г.</a:t>
                      </a:r>
                      <a:endParaRPr lang="ru-RU" sz="2000" i="1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228591">
                <a:tc>
                  <a:txBody>
                    <a:bodyPr/>
                    <a:lstStyle/>
                    <a:p>
                      <a:pPr algn="ctr"/>
                      <a:endParaRPr kumimoji="0"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Выполнение: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just">
                        <a:buFont typeface="+mj-lt"/>
                        <a:buNone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Администрацией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Тимяшевской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   были приняты меры по недопущению неуспевающих в школе. Руководителями СОШ №3,4 5,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Старокувакской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СОШ приняты всевозможные меры по недопущению неуспевающих в школе, но в этих школах проблема из-за родителей.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38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Рекомендации </a:t>
            </a:r>
            <a:r>
              <a:rPr lang="ru-RU" dirty="0" smtClean="0"/>
              <a:t>2012 </a:t>
            </a:r>
            <a:r>
              <a:rPr lang="ru-RU" dirty="0" smtClean="0"/>
              <a:t>года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648456"/>
          <a:ext cx="8715436" cy="4638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5436"/>
              </a:tblGrid>
              <a:tr h="6600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Руководителям ОУ</a:t>
                      </a:r>
                    </a:p>
                  </a:txBody>
                  <a:tcPr/>
                </a:tc>
              </a:tr>
              <a:tr h="1408140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2000" i="1" kern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Руководителям СОШ №3, СОШ им.Чкалова, </a:t>
                      </a:r>
                      <a:r>
                        <a:rPr lang="ru-RU" sz="2000" i="1" kern="1200" dirty="0" err="1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Куакбашской</a:t>
                      </a:r>
                      <a:r>
                        <a:rPr lang="ru-RU" sz="2000" i="1" kern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 СОШ </a:t>
                      </a:r>
                      <a:r>
                        <a:rPr lang="ru-RU" sz="2000" i="1" kern="1200" dirty="0" err="1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Нижнечершилинской</a:t>
                      </a:r>
                      <a:r>
                        <a:rPr lang="ru-RU" sz="2000" i="1" kern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 СОШ  разработать систему мер по предупреждению разрыва качества между звеньями (начальное - среднее- старшее звено).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Срок: сентябрь 2011 г.- май 2012 .г.</a:t>
                      </a:r>
                      <a:endParaRPr lang="ru-RU" sz="2000" i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5698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Выполнение: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just">
                        <a:buFont typeface="+mj-lt"/>
                        <a:buNone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Руководителями 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Нижнечершилинской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Старокувакской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Зеленорощинской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  приняты недостаточные  меры  по предупреждению разрыва качества между звеньями. </a:t>
                      </a:r>
                    </a:p>
                    <a:p>
                      <a:pPr marL="0" indent="0" algn="just">
                        <a:buFont typeface="+mj-lt"/>
                        <a:buNone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Администрация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Старокувакской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Нижнечершилинской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недостаточно уделяет внимание вопросу качества знаний учащихся (большая разница между начальным и среднем звеном)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1590" algn="r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39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406" y="274638"/>
            <a:ext cx="842968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Динамика количества учащихся</a:t>
            </a:r>
            <a:r>
              <a:rPr lang="en-US" dirty="0" smtClean="0"/>
              <a:t> </a:t>
            </a:r>
            <a:r>
              <a:rPr lang="ru-RU" dirty="0" smtClean="0"/>
              <a:t>общеобразовательных школ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600200"/>
          <a:ext cx="8715436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Рекомендации </a:t>
            </a:r>
            <a:r>
              <a:rPr lang="ru-RU" dirty="0" smtClean="0"/>
              <a:t>2012 </a:t>
            </a:r>
            <a:r>
              <a:rPr lang="ru-RU" dirty="0" smtClean="0"/>
              <a:t>года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648456"/>
          <a:ext cx="8715436" cy="4280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5436"/>
              </a:tblGrid>
              <a:tr h="5244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Руководителям ОУ</a:t>
                      </a:r>
                    </a:p>
                  </a:txBody>
                  <a:tcPr/>
                </a:tc>
              </a:tr>
              <a:tr h="18781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ru-RU" sz="1800" i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Руководителям общеобразовательных учреждений усилить контроль  за работой учителей - предметников  по подготовке выпускников 9-х классов к новой форме аттестации  и продолжить работу по подготовке выпускников 9-х классов к новой форме аттестации по предметам по выбору.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ru-RU" sz="1800" i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      Срок: сентябрь 2012 г - май 2013 г.</a:t>
                      </a:r>
                    </a:p>
                  </a:txBody>
                  <a:tcPr marL="68580" marR="68580" marT="0" marB="0"/>
                </a:tc>
              </a:tr>
              <a:tr h="187819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Выполнение: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Руководителями общеобразовательных учреждений проведена  удовлетворительная  работа по подготовке выпускников 9-х классов к новой форме аттестации по предметам по выбору. Результаты ГИА в новой форме предметам по выбору этому доказательство. Но  необходимо продолжить работу по подготовке к ГИА в новой форме по русскому языку и математике.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40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Рекомендации </a:t>
            </a:r>
            <a:r>
              <a:rPr lang="ru-RU" dirty="0" smtClean="0"/>
              <a:t>2012 </a:t>
            </a:r>
            <a:r>
              <a:rPr lang="ru-RU" dirty="0" smtClean="0"/>
              <a:t>года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648456"/>
          <a:ext cx="8715436" cy="4744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5436"/>
              </a:tblGrid>
              <a:tr h="46905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Руководителям ОУ</a:t>
                      </a:r>
                    </a:p>
                  </a:txBody>
                  <a:tcPr/>
                </a:tc>
              </a:tr>
              <a:tr h="13458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Руководителям СОШ   №4,№6,№10,№13, </a:t>
                      </a:r>
                      <a:r>
                        <a:rPr lang="ru-RU" sz="2000" i="1" dirty="0" err="1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Новосережкинская</a:t>
                      </a:r>
                      <a:r>
                        <a:rPr lang="ru-RU" sz="2000" i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СОШ,СОШ им.Чкалова, </a:t>
                      </a:r>
                      <a:r>
                        <a:rPr lang="ru-RU" sz="2000" i="1" dirty="0" err="1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Подлесной</a:t>
                      </a:r>
                      <a:r>
                        <a:rPr lang="ru-RU" sz="2000" i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ООШ, Ивановской ООШ ,</a:t>
                      </a:r>
                      <a:r>
                        <a:rPr lang="ru-RU" sz="2000" i="1" dirty="0" err="1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Куакбашской</a:t>
                      </a:r>
                      <a:r>
                        <a:rPr lang="ru-RU" sz="2000" i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ООШ,Мордва-карамальской</a:t>
                      </a:r>
                      <a:r>
                        <a:rPr lang="ru-RU" sz="2000" i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ООШ, </a:t>
                      </a:r>
                      <a:r>
                        <a:rPr lang="ru-RU" sz="2000" i="1" dirty="0" err="1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Сарабиккуловской</a:t>
                      </a:r>
                      <a:r>
                        <a:rPr lang="ru-RU" sz="2000" i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 ООШ усилить контроль  за работой учителей - предметников  по подготовке выпускников 9-х классов к новой форме аттестации..</a:t>
                      </a:r>
                      <a:endParaRPr lang="ru-RU" sz="2000" i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751746">
                <a:tc>
                  <a:txBody>
                    <a:bodyPr/>
                    <a:lstStyle/>
                    <a:p>
                      <a:pPr marL="364490" indent="-342900" algn="ctr" rtl="0" eaLnBrk="1" latinLnBrk="0" hangingPunct="1">
                        <a:lnSpc>
                          <a:spcPct val="9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Выполнение: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Руководителями  СОШ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№4,№6,№10,№13,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Новосережкинская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СОШ им.Чкалова,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Подлесной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ООШ, Ивановской ООШ,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Куакбашской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Мордва-Карамалкинской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Сарабиккуловской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ООШ проведена достаточная работа по подготовке выпускников 9-х классов к новой форме аттестации. Результаты  ГИА в данных школах в 2012-2013  учебном году намного лучше, чем прошлом учебном году.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41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Рекомендации </a:t>
            </a:r>
            <a:r>
              <a:rPr lang="ru-RU" dirty="0" smtClean="0"/>
              <a:t>2013 </a:t>
            </a:r>
            <a:r>
              <a:rPr lang="ru-RU" dirty="0" smtClean="0"/>
              <a:t>года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928670"/>
          <a:ext cx="8821644" cy="571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1644"/>
              </a:tblGrid>
              <a:tr h="5565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ИМЦ</a:t>
                      </a:r>
                    </a:p>
                  </a:txBody>
                  <a:tcPr anchor="ctr"/>
                </a:tc>
              </a:tr>
              <a:tr h="1391410">
                <a:tc>
                  <a:txBody>
                    <a:bodyPr/>
                    <a:lstStyle/>
                    <a:p>
                      <a:pPr algn="just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Продолжить  работу  с учителями – предметниками  по подготовке к новой форме аттестации выпускников 9-х классов  и к ЕГЭ выпускников 11-х классов , используя  эффективные формы и методы  работы.</a:t>
                      </a:r>
                    </a:p>
                    <a:p>
                      <a:pPr algn="r"/>
                      <a:r>
                        <a:rPr kumimoji="0" lang="ru-RU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Срок: сентябрь 2013 г.-  май 2014 г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1883533">
                <a:tc>
                  <a:txBody>
                    <a:bodyPr/>
                    <a:lstStyle/>
                    <a:p>
                      <a:pPr algn="just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Провести пробное тестирование выпускников 9-х и 11-х классов по математике и русскому языку со 100 % охватом  учащихся и по предметам по выбору в октябре 2013 года, феврале, марте, апреле  2014 года, в том числе силами РЦМКО.</a:t>
                      </a:r>
                    </a:p>
                    <a:p>
                      <a:pPr algn="r"/>
                      <a:r>
                        <a:rPr kumimoji="0" lang="ru-RU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Срок: октябрь 2013 г.- апрель 2014 г.</a:t>
                      </a:r>
                    </a:p>
                  </a:txBody>
                  <a:tcPr marL="68580" marR="68580" marT="0" marB="0" anchor="ctr"/>
                </a:tc>
              </a:tr>
              <a:tr h="1883533">
                <a:tc>
                  <a:txBody>
                    <a:bodyPr/>
                    <a:lstStyle/>
                    <a:p>
                      <a:pPr algn="just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Провести мониторинговые исследования обучающихся 4, 5- 9, 10 классов по предметам русский язык, математика, физика, обществознание, история, татарский язык и довести результаты мониторинга до сведения руководителей и учителей.</a:t>
                      </a:r>
                    </a:p>
                    <a:p>
                      <a:pPr algn="r"/>
                      <a:r>
                        <a:rPr kumimoji="0" lang="ru-RU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   Срок: октябрь 2013 - май  2014 г.</a:t>
                      </a:r>
                    </a:p>
                    <a:p>
                      <a:pPr algn="just"/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42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Рекомендации </a:t>
            </a:r>
            <a:r>
              <a:rPr lang="ru-RU" dirty="0" smtClean="0"/>
              <a:t>2013 </a:t>
            </a:r>
            <a:r>
              <a:rPr lang="ru-RU" dirty="0" smtClean="0"/>
              <a:t>года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648456"/>
          <a:ext cx="8821644" cy="4732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1644"/>
              </a:tblGrid>
              <a:tr h="6892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ИМЦ</a:t>
                      </a:r>
                    </a:p>
                  </a:txBody>
                  <a:tcPr anchor="ctr"/>
                </a:tc>
              </a:tr>
              <a:tr h="2021807">
                <a:tc>
                  <a:txBody>
                    <a:bodyPr/>
                    <a:lstStyle/>
                    <a:p>
                      <a:pPr algn="just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Оказать помощь общеобразовательным учреждениям в проведении мониторинговых исследований обучающихся 4,6-8,10 классов в режиме </a:t>
                      </a:r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on-line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 течение 2012-2013 учебного года. Подготовить анализ мониторинговых исследований обучающихся 4,6-8,10 классов в режиме </a:t>
                      </a:r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on-line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 довести до сведения руководителей  и учителей</a:t>
                      </a:r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предметников.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Срок:  март - апрель 2013 г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21807">
                <a:tc>
                  <a:txBody>
                    <a:bodyPr/>
                    <a:lstStyle/>
                    <a:p>
                      <a:pPr algn="just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Провести мониторинговые исследования обучающихся 5- 9, 10 классов по предметам русский язык, математика, физика, обществознание, история, татарский язык и довести результата мониторинга до сведения руководителей и учителей.</a:t>
                      </a:r>
                    </a:p>
                    <a:p>
                      <a:pPr algn="r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Срок: октябрь 2012 - апрель 2013 г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43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Рекомендации </a:t>
            </a:r>
            <a:r>
              <a:rPr lang="ru-RU" dirty="0" smtClean="0"/>
              <a:t>2013 </a:t>
            </a:r>
            <a:r>
              <a:rPr lang="ru-RU" dirty="0" smtClean="0"/>
              <a:t>года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906918"/>
          <a:ext cx="8715436" cy="5572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5436"/>
              </a:tblGrid>
              <a:tr h="5656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Руководителям</a:t>
                      </a:r>
                      <a:r>
                        <a:rPr lang="ru-RU" sz="2400" b="1" baseline="0" dirty="0" smtClean="0">
                          <a:latin typeface="Times New Roman"/>
                          <a:ea typeface="Times New Roman"/>
                        </a:rPr>
                        <a:t> ОУ</a:t>
                      </a:r>
                      <a:endParaRPr lang="ru-RU" sz="2400" b="1" dirty="0" smtClean="0">
                        <a:latin typeface="Times New Roman"/>
                        <a:ea typeface="Times New Roman"/>
                      </a:endParaRPr>
                    </a:p>
                  </a:txBody>
                  <a:tcPr anchor="ctr"/>
                </a:tc>
              </a:tr>
              <a:tr h="1381705">
                <a:tc>
                  <a:txBody>
                    <a:bodyPr/>
                    <a:lstStyle/>
                    <a:p>
                      <a:pPr algn="just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Руководителям СОШ</a:t>
                      </a:r>
                      <a:r>
                        <a:rPr kumimoji="0" lang="ru-RU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№3, №4, №5, №6, №8, №10, гимназии №11, 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Старокувакской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СОШ,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Подлесной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ООШ усилить контроль за организацией работы учителей-предметников  по недопущению неуспевающих .</a:t>
                      </a:r>
                    </a:p>
                    <a:p>
                      <a:pPr algn="just"/>
                      <a:r>
                        <a:rPr kumimoji="0" lang="ru-RU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Срок: сентябрь 2013 - май 2014 г.</a:t>
                      </a:r>
                      <a:endParaRPr kumimoji="0" lang="ru-RU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1934387">
                <a:tc>
                  <a:txBody>
                    <a:bodyPr/>
                    <a:lstStyle/>
                    <a:p>
                      <a:pPr algn="just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Руководителям СОШ №4, №10, №13,  разработать систему мер по предупреждению разрыва качества между звеньями (начальное – среднее - старшее звено). Руководителям основных общеобразовательных учреждений разработать систему мер по предупреждению разрыва качества между начальным и средним звеном.</a:t>
                      </a:r>
                    </a:p>
                    <a:p>
                      <a:pPr algn="r"/>
                      <a:r>
                        <a:rPr kumimoji="0" lang="ru-RU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Срок: сентябрь 2013 г.- май 2014 г.</a:t>
                      </a:r>
                      <a:endParaRPr lang="ru-RU" sz="24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348894">
                <a:tc>
                  <a:txBody>
                    <a:bodyPr/>
                    <a:lstStyle/>
                    <a:p>
                      <a:pPr algn="just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Руководителям общеобразовательных учреждений усилить контроль  за работой учителей-предметников  по подготовке выпускников 9-х классов к новой форме аттестации  по русскому языку и математике.</a:t>
                      </a:r>
                    </a:p>
                    <a:p>
                      <a:pPr algn="r"/>
                      <a:r>
                        <a:rPr kumimoji="0" lang="ru-RU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Срок: сентябрь 2013 г- май 2014 г.</a:t>
                      </a:r>
                      <a:endParaRPr lang="ru-RU" sz="24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44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74638"/>
            <a:ext cx="792961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Динамика количества учащихся</a:t>
            </a:r>
            <a:r>
              <a:rPr lang="en-US" dirty="0" smtClean="0"/>
              <a:t> </a:t>
            </a:r>
            <a:r>
              <a:rPr lang="ru-RU" dirty="0" smtClean="0"/>
              <a:t>коррекционной школы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778671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Динамика количества учащихся</a:t>
            </a:r>
            <a:r>
              <a:rPr lang="en-US" dirty="0" smtClean="0"/>
              <a:t> </a:t>
            </a:r>
            <a:r>
              <a:rPr lang="ru-RU" dirty="0" smtClean="0"/>
              <a:t>общеобразовательных школ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5807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Динамика количества обучающихся </a:t>
            </a:r>
            <a:r>
              <a:rPr lang="ru-RU" dirty="0" smtClean="0"/>
              <a:t>во </a:t>
            </a:r>
            <a:r>
              <a:rPr lang="en-US" dirty="0" smtClean="0"/>
              <a:t>II </a:t>
            </a:r>
            <a:r>
              <a:rPr lang="ru-RU" dirty="0" smtClean="0"/>
              <a:t>смену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Динамика успеваемости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557194"/>
          </a:xfrm>
        </p:spPr>
        <p:txBody>
          <a:bodyPr/>
          <a:lstStyle/>
          <a:p>
            <a:r>
              <a:rPr lang="ru-RU" dirty="0" smtClean="0"/>
              <a:t>Неуспевающие учащиеся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1214419"/>
          <a:ext cx="8643999" cy="53179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401110"/>
                <a:gridCol w="880408"/>
                <a:gridCol w="880408"/>
                <a:gridCol w="880408"/>
                <a:gridCol w="3601665"/>
              </a:tblGrid>
              <a:tr h="687524">
                <a:tc rowSpan="2"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ln w="3175">
                            <a:noFill/>
                          </a:ln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</a:t>
                      </a:r>
                      <a:r>
                        <a:rPr lang="ru-RU" sz="1600" dirty="0">
                          <a:ln w="3175">
                            <a:noFill/>
                          </a:ln>
                        </a:rPr>
                        <a:t> ОУ</a:t>
                      </a:r>
                      <a:endParaRPr lang="ru-RU" sz="1600" b="1" dirty="0">
                        <a:ln w="3175">
                          <a:noFill/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 w="3175">
                            <a:noFill/>
                          </a:ln>
                        </a:rPr>
                        <a:t>Количество неуспевающих </a:t>
                      </a:r>
                      <a:endParaRPr lang="ru-RU" sz="1600" b="1" dirty="0">
                        <a:ln w="3175">
                          <a:noFill/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endParaRPr lang="ru-RU" sz="1400" b="1" dirty="0">
                        <a:ln w="3175">
                          <a:noFill/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n w="3175">
                            <a:noFill/>
                          </a:ln>
                        </a:rPr>
                        <a:t> Класс</a:t>
                      </a:r>
                      <a:endParaRPr lang="ru-RU" sz="1600" b="1" dirty="0">
                        <a:ln w="3175">
                          <a:noFill/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 w="3175">
                            <a:noFill/>
                          </a:ln>
                        </a:rPr>
                        <a:t>В </a:t>
                      </a:r>
                      <a:r>
                        <a:rPr lang="ru-RU" sz="1600" dirty="0" smtClean="0">
                          <a:ln w="3175">
                            <a:noFill/>
                          </a:ln>
                        </a:rPr>
                        <a:t>  2013-2014   </a:t>
                      </a:r>
                      <a:r>
                        <a:rPr lang="ru-RU" sz="1600" dirty="0" smtClean="0">
                          <a:ln w="3175">
                            <a:noFill/>
                          </a:ln>
                        </a:rPr>
                        <a:t>учебном </a:t>
                      </a:r>
                      <a:r>
                        <a:rPr lang="ru-RU" sz="1600" dirty="0">
                          <a:ln w="3175">
                            <a:noFill/>
                          </a:ln>
                        </a:rPr>
                        <a:t>году</a:t>
                      </a:r>
                      <a:endParaRPr lang="ru-RU" sz="1600" b="1" dirty="0">
                        <a:ln w="3175">
                          <a:noFill/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85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3175">
                            <a:noFill/>
                          </a:ln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2011-2012</a:t>
                      </a:r>
                      <a:endParaRPr lang="ru-RU" sz="1600" b="1" kern="1200" dirty="0">
                        <a:ln w="3175">
                          <a:noFill/>
                        </a:ln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ln w="3175">
                            <a:noFill/>
                          </a:ln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2011-2012</a:t>
                      </a:r>
                      <a:endParaRPr lang="ru-RU" sz="16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0894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600" dirty="0"/>
                        <a:t>СОШ №3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kern="1200" dirty="0" smtClean="0"/>
                        <a:t>1</a:t>
                      </a:r>
                      <a:endParaRPr kumimoji="0" lang="ru-RU" sz="1600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2,</a:t>
                      </a:r>
                      <a:r>
                        <a:rPr lang="ru-RU" sz="1600" baseline="0" dirty="0" smtClean="0"/>
                        <a:t> 3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переводится в </a:t>
                      </a:r>
                      <a:r>
                        <a:rPr lang="ru-RU" sz="1600" dirty="0" err="1" smtClean="0"/>
                        <a:t>кор</a:t>
                      </a:r>
                      <a:r>
                        <a:rPr lang="ru-RU" sz="1600" dirty="0" smtClean="0"/>
                        <a:t>. школу №14</a:t>
                      </a:r>
                      <a:endParaRPr lang="ru-RU" sz="16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0894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600" dirty="0"/>
                        <a:t>СОШ №4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kern="1200" dirty="0" smtClean="0"/>
                        <a:t>1</a:t>
                      </a:r>
                      <a:endParaRPr kumimoji="0" lang="ru-RU" sz="1600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/>
                        <a:t>2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переводится в </a:t>
                      </a:r>
                      <a:r>
                        <a:rPr lang="ru-RU" sz="1600" dirty="0" err="1" smtClean="0"/>
                        <a:t>кор</a:t>
                      </a:r>
                      <a:r>
                        <a:rPr lang="ru-RU" sz="1600" dirty="0" smtClean="0"/>
                        <a:t>. школу №14</a:t>
                      </a:r>
                      <a:endParaRPr lang="ru-RU" sz="16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0894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600" dirty="0"/>
                        <a:t>СОШ №5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kern="1200" dirty="0" smtClean="0"/>
                        <a:t>1</a:t>
                      </a:r>
                      <a:endParaRPr kumimoji="0" lang="ru-RU" sz="1600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остается на второй год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4297">
                <a:tc rowSpan="2"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СОШ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№6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переводится в </a:t>
                      </a:r>
                      <a:r>
                        <a:rPr lang="ru-RU" sz="1600" dirty="0" err="1" smtClean="0"/>
                        <a:t>кор</a:t>
                      </a:r>
                      <a:r>
                        <a:rPr lang="ru-RU" sz="1600" dirty="0" smtClean="0"/>
                        <a:t>. школу №14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42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kumimoji="0"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сдал экзамены и получил аттестат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0894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600" dirty="0"/>
                        <a:t>СОШ </a:t>
                      </a:r>
                      <a:r>
                        <a:rPr lang="ru-RU" sz="1600" dirty="0" smtClean="0"/>
                        <a:t>№8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2 , 3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переводится в </a:t>
                      </a:r>
                      <a:r>
                        <a:rPr lang="ru-RU" sz="1600" dirty="0" err="1" smtClean="0"/>
                        <a:t>кор</a:t>
                      </a:r>
                      <a:r>
                        <a:rPr lang="ru-RU" sz="1600" dirty="0" smtClean="0"/>
                        <a:t>. школу №14</a:t>
                      </a:r>
                      <a:endParaRPr lang="ru-RU" sz="16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5202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600" dirty="0"/>
                        <a:t>СОШ </a:t>
                      </a:r>
                      <a:r>
                        <a:rPr lang="ru-RU" sz="1600" dirty="0" smtClean="0"/>
                        <a:t>№10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kern="1200" dirty="0" smtClean="0"/>
                        <a:t>1</a:t>
                      </a:r>
                      <a:endParaRPr kumimoji="0" lang="ru-RU" sz="1600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8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600" dirty="0"/>
                        <a:t>остается на второй год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4297">
                <a:tc rowSpan="2"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Гимназия №11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переводится условно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42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остается на второй год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8593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600" dirty="0" err="1" smtClean="0"/>
                        <a:t>Старокувакская</a:t>
                      </a:r>
                      <a:r>
                        <a:rPr lang="ru-RU" sz="1600" dirty="0" smtClean="0"/>
                        <a:t> СОШ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остается на второй год и </a:t>
                      </a:r>
                      <a:r>
                        <a:rPr lang="ru-RU" sz="1600" dirty="0" smtClean="0"/>
                        <a:t>переводится </a:t>
                      </a:r>
                      <a:r>
                        <a:rPr lang="ru-RU" sz="1600" dirty="0" smtClean="0"/>
                        <a:t>на домашнее обучение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4297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600" dirty="0" err="1"/>
                        <a:t>Подлесная</a:t>
                      </a:r>
                      <a:r>
                        <a:rPr lang="ru-RU" sz="1600" dirty="0"/>
                        <a:t> СОШ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остается на второй год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686800" y="1027113"/>
            <a:ext cx="457200" cy="441325"/>
          </a:xfrm>
          <a:prstGeom prst="rect">
            <a:avLst/>
          </a:prstGeom>
        </p:spPr>
        <p:txBody>
          <a:bodyPr/>
          <a:lstStyle/>
          <a:p>
            <a:fld id="{EFEC4140-E7D3-4E53-9C28-B59C417A7895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reen_earth">
  <a:themeElements>
    <a:clrScheme name="Другая 2">
      <a:dk1>
        <a:sysClr val="windowText" lastClr="000000"/>
      </a:dk1>
      <a:lt1>
        <a:srgbClr val="0A455D"/>
      </a:lt1>
      <a:dk2>
        <a:srgbClr val="5A6378"/>
      </a:dk2>
      <a:lt2>
        <a:srgbClr val="2F6130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AF_GreenEarth</Template>
  <TotalTime>2601</TotalTime>
  <Words>2301</Words>
  <Application>Microsoft Office PowerPoint</Application>
  <PresentationFormat>Экран (4:3)</PresentationFormat>
  <Paragraphs>532</Paragraphs>
  <Slides>44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green_earth</vt:lpstr>
      <vt:lpstr>Реализация прав детей на образование</vt:lpstr>
      <vt:lpstr>Динамика количества учащихся</vt:lpstr>
      <vt:lpstr>Количество обучающихся</vt:lpstr>
      <vt:lpstr>Динамика количества учащихся общеобразовательных школ</vt:lpstr>
      <vt:lpstr>Динамика количества учащихся коррекционной школы</vt:lpstr>
      <vt:lpstr>Динамика количества учащихся общеобразовательных школ</vt:lpstr>
      <vt:lpstr>Динамика количества обучающихся во II смену</vt:lpstr>
      <vt:lpstr>Динамика успеваемости</vt:lpstr>
      <vt:lpstr>Неуспевающие учащиеся</vt:lpstr>
      <vt:lpstr>Отличники </vt:lpstr>
      <vt:lpstr>Ударники </vt:lpstr>
      <vt:lpstr>Качество знаний</vt:lpstr>
      <vt:lpstr>Качество знаний  в среднем звене</vt:lpstr>
      <vt:lpstr>Качество знаний  в среднем звене</vt:lpstr>
      <vt:lpstr>Качество знаний  в 5 классах</vt:lpstr>
      <vt:lpstr>Качество знаний  в 6 классах</vt:lpstr>
      <vt:lpstr>Качество знаний  в 7 классах</vt:lpstr>
      <vt:lpstr>Качество знаний  в 8 классах</vt:lpstr>
      <vt:lpstr>Качество знаний  в 9 классах</vt:lpstr>
      <vt:lpstr>Качество знаний  в 5 классах</vt:lpstr>
      <vt:lpstr>Качество знаний  в 6 классах</vt:lpstr>
      <vt:lpstr>Качество знаний  в 7 классах</vt:lpstr>
      <vt:lpstr>Качество знаний  в 8 классах</vt:lpstr>
      <vt:lpstr>Качество знаний  в 9 классах</vt:lpstr>
      <vt:lpstr>Динамика качества знаний</vt:lpstr>
      <vt:lpstr>Резерв качества знаний</vt:lpstr>
      <vt:lpstr>Динамика показателей качества</vt:lpstr>
      <vt:lpstr>Преемственность  между 4 и 5 классом</vt:lpstr>
      <vt:lpstr>Преемственность между звеньями</vt:lpstr>
      <vt:lpstr>Преемственность между звеньями</vt:lpstr>
      <vt:lpstr>Преемственность между звеньями</vt:lpstr>
      <vt:lpstr>Медали</vt:lpstr>
      <vt:lpstr>Выводы</vt:lpstr>
      <vt:lpstr>Рекомендации 2012 года </vt:lpstr>
      <vt:lpstr>Рекомендации 2012 года </vt:lpstr>
      <vt:lpstr>Рекомендации 2012 года</vt:lpstr>
      <vt:lpstr>Рекомендации 2012 года</vt:lpstr>
      <vt:lpstr>Рекомендации 2012 года </vt:lpstr>
      <vt:lpstr>Рекомендации 2012 года </vt:lpstr>
      <vt:lpstr>Рекомендации 2012 года </vt:lpstr>
      <vt:lpstr>Рекомендации 2012 года </vt:lpstr>
      <vt:lpstr>Рекомендации 2013 года </vt:lpstr>
      <vt:lpstr>Рекомендации 2013 года </vt:lpstr>
      <vt:lpstr>Рекомендации 2013 года </vt:lpstr>
    </vt:vector>
  </TitlesOfParts>
  <Company>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Commander</cp:lastModifiedBy>
  <cp:revision>1677</cp:revision>
  <dcterms:created xsi:type="dcterms:W3CDTF">2010-06-28T09:49:56Z</dcterms:created>
  <dcterms:modified xsi:type="dcterms:W3CDTF">2013-06-19T17:18:32Z</dcterms:modified>
</cp:coreProperties>
</file>